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21"/>
  </p:notesMasterIdLst>
  <p:handoutMasterIdLst>
    <p:handoutMasterId r:id="rId22"/>
  </p:handoutMasterIdLst>
  <p:sldIdLst>
    <p:sldId id="256" r:id="rId2"/>
    <p:sldId id="374" r:id="rId3"/>
    <p:sldId id="375" r:id="rId4"/>
    <p:sldId id="392" r:id="rId5"/>
    <p:sldId id="376" r:id="rId6"/>
    <p:sldId id="377" r:id="rId7"/>
    <p:sldId id="378" r:id="rId8"/>
    <p:sldId id="379" r:id="rId9"/>
    <p:sldId id="380" r:id="rId10"/>
    <p:sldId id="391" r:id="rId11"/>
    <p:sldId id="382" r:id="rId12"/>
    <p:sldId id="385" r:id="rId13"/>
    <p:sldId id="386" r:id="rId14"/>
    <p:sldId id="393" r:id="rId15"/>
    <p:sldId id="387" r:id="rId16"/>
    <p:sldId id="388" r:id="rId17"/>
    <p:sldId id="389" r:id="rId18"/>
    <p:sldId id="390" r:id="rId19"/>
    <p:sldId id="373" r:id="rId2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5388" autoAdjust="0"/>
  </p:normalViewPr>
  <p:slideViewPr>
    <p:cSldViewPr snapToGrid="0">
      <p:cViewPr varScale="1">
        <p:scale>
          <a:sx n="74" d="100"/>
          <a:sy n="74" d="100"/>
        </p:scale>
        <p:origin x="-750" y="-84"/>
      </p:cViewPr>
      <p:guideLst>
        <p:guide orient="horz" pos="2160"/>
        <p:guide pos="2880"/>
      </p:guideLst>
    </p:cSldViewPr>
  </p:slideViewPr>
  <p:notesTextViewPr>
    <p:cViewPr>
      <p:scale>
        <a:sx n="100" d="100"/>
        <a:sy n="100" d="100"/>
      </p:scale>
      <p:origin x="0" y="0"/>
    </p:cViewPr>
  </p:notesTextViewPr>
  <p:notesViewPr>
    <p:cSldViewPr snapToGrid="0">
      <p:cViewPr varScale="1">
        <p:scale>
          <a:sx n="67" d="100"/>
          <a:sy n="67" d="100"/>
        </p:scale>
        <p:origin x="-2544" y="-102"/>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5.wmf"/><Relationship Id="rId1"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A0F04F0-ED99-4A7D-AD7F-22DD5823387D}" type="datetimeFigureOut">
              <a:rPr lang="en-CA" smtClean="0"/>
              <a:t>04/04/2014</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EDBF7C-66B1-4946-B091-A4A819905A03}" type="slidenum">
              <a:rPr lang="en-CA" smtClean="0"/>
              <a:t>‹#›</a:t>
            </a:fld>
            <a:endParaRPr lang="en-CA"/>
          </a:p>
        </p:txBody>
      </p:sp>
    </p:spTree>
    <p:extLst>
      <p:ext uri="{BB962C8B-B14F-4D97-AF65-F5344CB8AC3E}">
        <p14:creationId xmlns:p14="http://schemas.microsoft.com/office/powerpoint/2010/main" val="415850608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wmf>
</file>

<file path=ppt/media/image5.wmf>
</file>

<file path=ppt/media/image6.wm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4/4/2014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671981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0C214296-5A59-49DD-86BE-17A0BFC2EC8A}" type="slidenum">
              <a:rPr lang="en-CA" smtClean="0"/>
              <a:pPr>
                <a:defRPr/>
              </a:pPr>
              <a:t>10</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DFF85CB-596B-4D6C-BE52-717EE71E1E53}" type="slidenum">
              <a:rPr lang="en-CA" smtClean="0"/>
              <a:pPr>
                <a:defRPr/>
              </a:pPr>
              <a:t>11</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589D534-FFBB-41C5-AA78-583311D57BBA}" type="slidenum">
              <a:rPr lang="en-CA" smtClean="0"/>
              <a:pPr>
                <a:defRPr/>
              </a:pPr>
              <a:t>12</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E13736A-242E-4086-97F5-9ECBB56E499F}" type="slidenum">
              <a:rPr lang="en-CA" smtClean="0"/>
              <a:pPr>
                <a:defRPr/>
              </a:pPr>
              <a:t>13</a:t>
            </a:fld>
            <a:endParaRPr lang="en-C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E13736A-242E-4086-97F5-9ECBB56E499F}" type="slidenum">
              <a:rPr lang="en-CA" smtClean="0"/>
              <a:pPr>
                <a:defRPr/>
              </a:pPr>
              <a:t>14</a:t>
            </a:fld>
            <a:endParaRPr lang="en-C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9EEBD2CF-6B9D-45E8-A1A4-B9DC90317890}" type="slidenum">
              <a:rPr lang="en-CA" smtClean="0"/>
              <a:pPr>
                <a:defRPr/>
              </a:pPr>
              <a:t>15</a:t>
            </a:fld>
            <a:endParaRPr lang="en-C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02DCA235-5233-4DC4-BF9D-8F9064D2FCDC}" type="slidenum">
              <a:rPr lang="en-CA" smtClean="0"/>
              <a:pPr>
                <a:defRPr/>
              </a:pPr>
              <a:t>16</a:t>
            </a:fld>
            <a:endParaRPr lang="en-C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396ECE9-BB30-4F22-A191-D1D4A0D0361B}" type="slidenum">
              <a:rPr lang="en-CA" smtClean="0"/>
              <a:pPr>
                <a:defRPr/>
              </a:pPr>
              <a:t>17</a:t>
            </a:fld>
            <a:endParaRPr lang="en-C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6B59EE0-3A97-4D50-A4CB-3EAAF7911D44}" type="slidenum">
              <a:rPr lang="en-CA" smtClean="0"/>
              <a:pPr>
                <a:defRPr/>
              </a:pPr>
              <a:t>18</a:t>
            </a:fld>
            <a:endParaRPr lang="en-CA"/>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19</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95CEEB89-9D00-4B28-8CAF-6C161319F0E2}" type="slidenum">
              <a:rPr lang="en-CA" smtClean="0"/>
              <a:pPr>
                <a:defRPr/>
              </a:pPr>
              <a:t>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01EF28C-E352-443C-8DEF-60A26462FD36}"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01EF28C-E352-443C-8DEF-60A26462FD36}" type="slidenum">
              <a:rPr lang="en-CA" smtClean="0"/>
              <a:pPr>
                <a:defRPr/>
              </a:pPr>
              <a:t>4</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7D01588-06D1-4A32-BEE5-CCF002F267C2}" type="slidenum">
              <a:rPr lang="en-CA" smtClean="0"/>
              <a:pPr>
                <a:defRPr/>
              </a:pPr>
              <a:t>5</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487BC50-5809-432A-84E8-F8E38769CC93}" type="slidenum">
              <a:rPr lang="en-CA" smtClean="0"/>
              <a:pPr>
                <a:defRPr/>
              </a:pPr>
              <a:t>6</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13EB2D8-3AAA-473E-85AA-708FAA00A395}" type="slidenum">
              <a:rPr lang="en-CA" smtClean="0"/>
              <a:pPr>
                <a:defRPr/>
              </a:pPr>
              <a:t>7</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5C4B419-836B-4AE0-985B-BD98D76E053D}" type="slidenum">
              <a:rPr lang="en-CA" smtClean="0"/>
              <a:pPr>
                <a:defRPr/>
              </a:pPr>
              <a:t>8</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063B1B4D-7364-458B-8C58-53DBE8EBF580}" type="slidenum">
              <a:rPr lang="en-CA" smtClean="0"/>
              <a:pPr>
                <a:defRPr/>
              </a:pPr>
              <a:t>9</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algn="ctr" fontAlgn="auto">
              <a:spcBef>
                <a:spcPts val="0"/>
              </a:spcBef>
              <a:spcAft>
                <a:spcPts val="0"/>
              </a:spcAft>
              <a:defRPr/>
            </a:pPr>
            <a:r>
              <a:rPr lang="en-US" sz="1600" dirty="0" smtClean="0">
                <a:solidFill>
                  <a:schemeClr val="tx1"/>
                </a:solidFill>
                <a:latin typeface="Arial" pitchFamily="34" charset="0"/>
                <a:cs typeface="Arial" pitchFamily="34" charset="0"/>
              </a:rPr>
              <a:t>Course</a:t>
            </a:r>
            <a:r>
              <a:rPr lang="en-US" sz="1600" baseline="0" dirty="0" smtClean="0">
                <a:solidFill>
                  <a:schemeClr val="tx1"/>
                </a:solidFill>
                <a:latin typeface="Arial" pitchFamily="34" charset="0"/>
                <a:cs typeface="Arial" pitchFamily="34" charset="0"/>
              </a:rPr>
              <a:t> summary</a:t>
            </a:r>
            <a:endParaRPr lang="en-US" sz="1600" dirty="0" smtClean="0">
              <a:solidFill>
                <a:schemeClr val="tx1"/>
              </a:solidFill>
              <a:latin typeface="Arial" pitchFamily="34" charset="0"/>
              <a:cs typeface="Arial" pitchFamily="34" charset="0"/>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CA" dirty="0"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5.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4.wmf"/><Relationship Id="rId4"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6.wmf"/><Relationship Id="rId4" Type="http://schemas.openxmlformats.org/officeDocument/2006/relationships/oleObject" Target="../embeddings/oleObject3.bin"/></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4"/>
            <a:ext cx="7199313" cy="769441"/>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4400" dirty="0" smtClean="0">
                <a:solidFill>
                  <a:schemeClr val="bg1"/>
                </a:solidFill>
                <a:latin typeface="Arial" pitchFamily="34" charset="0"/>
                <a:cs typeface="Arial" pitchFamily="34" charset="0"/>
              </a:rPr>
              <a:t>Course summary</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en-US" dirty="0">
                <a:latin typeface="Arial" charset="0"/>
                <a:cs typeface="Arial" charset="0"/>
              </a:rPr>
              <a:t>Data structures</a:t>
            </a:r>
            <a:endParaRPr lang="en-US" altLang="en-US" dirty="0" smtClean="0">
              <a:latin typeface="Arial" charset="0"/>
              <a:cs typeface="Arial" charset="0"/>
            </a:endParaRPr>
          </a:p>
        </p:txBody>
      </p:sp>
      <p:sp>
        <p:nvSpPr>
          <p:cNvPr id="1536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For </a:t>
            </a:r>
            <a:r>
              <a:rPr lang="en-US" altLang="en-US" dirty="0" smtClean="0">
                <a:latin typeface="Arial" charset="0"/>
                <a:cs typeface="Arial" charset="0"/>
              </a:rPr>
              <a:t>sorting algorithms, </a:t>
            </a:r>
            <a:r>
              <a:rPr lang="en-US" altLang="en-US" dirty="0" smtClean="0">
                <a:latin typeface="Arial" charset="0"/>
                <a:cs typeface="Arial" charset="0"/>
              </a:rPr>
              <a:t>we examined:</a:t>
            </a:r>
          </a:p>
        </p:txBody>
      </p:sp>
      <p:graphicFrame>
        <p:nvGraphicFramePr>
          <p:cNvPr id="396355" name="Group 67"/>
          <p:cNvGraphicFramePr>
            <a:graphicFrameLocks noGrp="1"/>
          </p:cNvGraphicFramePr>
          <p:nvPr>
            <p:extLst>
              <p:ext uri="{D42A27DB-BD31-4B8C-83A1-F6EECF244321}">
                <p14:modId xmlns:p14="http://schemas.microsoft.com/office/powerpoint/2010/main" val="594526017"/>
              </p:ext>
            </p:extLst>
          </p:nvPr>
        </p:nvGraphicFramePr>
        <p:xfrm>
          <a:off x="2484438" y="2060575"/>
          <a:ext cx="4654550" cy="3140074"/>
        </p:xfrm>
        <a:graphic>
          <a:graphicData uri="http://schemas.openxmlformats.org/drawingml/2006/table">
            <a:tbl>
              <a:tblPr/>
              <a:tblGrid>
                <a:gridCol w="1630407"/>
                <a:gridCol w="1584075"/>
                <a:gridCol w="1440068"/>
              </a:tblGrid>
              <a:tr h="36583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dirty="0" smtClean="0">
                          <a:ln>
                            <a:noFill/>
                          </a:ln>
                          <a:solidFill>
                            <a:schemeClr val="tx1"/>
                          </a:solidFill>
                          <a:effectLst/>
                          <a:latin typeface="Arial" charset="0"/>
                        </a:rPr>
                        <a:t>Algorithm</a:t>
                      </a:r>
                    </a:p>
                  </a:txBody>
                  <a:tcPr marL="91434" marR="91434" marT="45729" marB="45729"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dirty="0" smtClean="0">
                          <a:ln>
                            <a:noFill/>
                          </a:ln>
                          <a:solidFill>
                            <a:schemeClr val="tx1"/>
                          </a:solidFill>
                          <a:effectLst/>
                          <a:latin typeface="Arial" charset="0"/>
                        </a:rPr>
                        <a:t>Run-Time</a:t>
                      </a:r>
                    </a:p>
                  </a:txBody>
                  <a:tcPr marL="91434" marR="91434" marT="45729" marB="45729"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smtClean="0">
                          <a:ln>
                            <a:noFill/>
                          </a:ln>
                          <a:solidFill>
                            <a:schemeClr val="tx1"/>
                          </a:solidFill>
                          <a:effectLst/>
                          <a:latin typeface="Arial" charset="0"/>
                        </a:rPr>
                        <a:t>Memory</a:t>
                      </a:r>
                    </a:p>
                  </a:txBody>
                  <a:tcPr marL="91434" marR="91434" marT="45729" marB="45729"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9632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charset="0"/>
                        </a:rPr>
                        <a:t>Insertion Sort</a:t>
                      </a:r>
                    </a:p>
                  </a:txBody>
                  <a:tcPr marL="91434" marR="91434" marT="45729" marB="45729"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 + </a:t>
                      </a:r>
                      <a:r>
                        <a:rPr kumimoji="0" lang="en-US" sz="2000" b="0" i="1" u="none" strike="noStrike" cap="none" normalizeH="0" baseline="0" dirty="0" smtClean="0">
                          <a:ln>
                            <a:noFill/>
                          </a:ln>
                          <a:solidFill>
                            <a:schemeClr val="tx1"/>
                          </a:solidFill>
                          <a:effectLst/>
                          <a:latin typeface="Times New Roman" pitchFamily="18" charset="0"/>
                        </a:rPr>
                        <a:t>d </a:t>
                      </a:r>
                      <a:r>
                        <a:rPr kumimoji="0" lang="en-US" sz="2000" b="0" i="0" u="none" strike="noStrike" cap="none" normalizeH="0" baseline="0" dirty="0" smtClean="0">
                          <a:ln>
                            <a:noFill/>
                          </a:ln>
                          <a:solidFill>
                            <a:schemeClr val="tx1"/>
                          </a:solidFill>
                          <a:effectLst/>
                          <a:latin typeface="Times New Roman" pitchFamily="18" charset="0"/>
                        </a:rPr>
                        <a:t>)</a:t>
                      </a:r>
                      <a:endParaRPr kumimoji="0" lang="en-US" sz="2000" b="0" i="0" u="none" strike="noStrike" cap="none" normalizeH="0" baseline="0" dirty="0" smtClean="0">
                        <a:ln>
                          <a:noFill/>
                        </a:ln>
                        <a:solidFill>
                          <a:schemeClr val="tx1"/>
                        </a:solidFill>
                        <a:effectLst/>
                        <a:latin typeface="Times New Roman" pitchFamily="18" charset="0"/>
                      </a:endParaRPr>
                    </a:p>
                  </a:txBody>
                  <a:tcPr marL="91434" marR="91434" marT="45729" marB="45729"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Symbol" pitchFamily="18" charset="2"/>
                        </a:rPr>
                        <a:t>Q</a:t>
                      </a:r>
                      <a:r>
                        <a:rPr kumimoji="0" lang="en-US" sz="2000" b="0" i="0" u="none" strike="noStrike" cap="none" normalizeH="0" baseline="0" smtClean="0">
                          <a:ln>
                            <a:noFill/>
                          </a:ln>
                          <a:solidFill>
                            <a:schemeClr val="tx1"/>
                          </a:solidFill>
                          <a:effectLst/>
                          <a:latin typeface="Times New Roman" pitchFamily="18" charset="0"/>
                        </a:rPr>
                        <a:t>(1)</a:t>
                      </a:r>
                    </a:p>
                  </a:txBody>
                  <a:tcPr marL="91434" marR="91434" marT="45729" marB="45729"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9632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charset="0"/>
                        </a:rPr>
                        <a:t>Bubble Sort</a:t>
                      </a:r>
                    </a:p>
                  </a:txBody>
                  <a:tcPr marL="91434" marR="91434" marT="45729" marB="45729"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Times New Roman" pitchFamily="18" charset="0"/>
                        </a:rPr>
                        <a:t>O(</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 + </a:t>
                      </a:r>
                      <a:r>
                        <a:rPr kumimoji="0" lang="en-US" sz="2000" b="0" i="1" u="none" strike="noStrike" cap="none" normalizeH="0" baseline="0" dirty="0" smtClean="0">
                          <a:ln>
                            <a:noFill/>
                          </a:ln>
                          <a:solidFill>
                            <a:schemeClr val="tx1"/>
                          </a:solidFill>
                          <a:effectLst/>
                          <a:latin typeface="Times New Roman" pitchFamily="18" charset="0"/>
                        </a:rPr>
                        <a:t>d </a:t>
                      </a:r>
                      <a:r>
                        <a:rPr kumimoji="0" lang="en-US" sz="2000" b="0" i="0" u="none" strike="noStrike" cap="none" normalizeH="0" baseline="0" dirty="0" smtClean="0">
                          <a:ln>
                            <a:noFill/>
                          </a:ln>
                          <a:solidFill>
                            <a:schemeClr val="tx1"/>
                          </a:solidFill>
                          <a:effectLst/>
                          <a:latin typeface="Times New Roman" pitchFamily="18" charset="0"/>
                        </a:rPr>
                        <a:t>)</a:t>
                      </a:r>
                      <a:endParaRPr kumimoji="0" lang="en-US" sz="2000" b="0" i="0" u="none" strike="noStrike" cap="none" normalizeH="0" baseline="0" dirty="0" smtClean="0">
                        <a:ln>
                          <a:noFill/>
                        </a:ln>
                        <a:solidFill>
                          <a:schemeClr val="tx1"/>
                        </a:solidFill>
                        <a:effectLst/>
                        <a:latin typeface="Times New Roman" pitchFamily="18" charset="0"/>
                      </a:endParaRPr>
                    </a:p>
                  </a:txBody>
                  <a:tcPr marL="91434" marR="91434" marT="45729" marB="45729"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Symbol" pitchFamily="18" charset="2"/>
                        </a:rPr>
                        <a:t>Q</a:t>
                      </a:r>
                      <a:r>
                        <a:rPr kumimoji="0" lang="en-US" sz="2000" b="0" i="0" u="none" strike="noStrike" cap="none" normalizeH="0" baseline="0" smtClean="0">
                          <a:ln>
                            <a:noFill/>
                          </a:ln>
                          <a:solidFill>
                            <a:schemeClr val="tx1"/>
                          </a:solidFill>
                          <a:effectLst/>
                          <a:latin typeface="Times New Roman" pitchFamily="18" charset="0"/>
                        </a:rPr>
                        <a:t>(1)</a:t>
                      </a:r>
                      <a:endParaRPr kumimoji="0" lang="en-US" sz="1800" b="0" i="0" u="none" strike="noStrike" cap="none" normalizeH="0" baseline="0" smtClean="0">
                        <a:ln>
                          <a:noFill/>
                        </a:ln>
                        <a:solidFill>
                          <a:schemeClr val="tx1"/>
                        </a:solidFill>
                        <a:effectLst/>
                        <a:latin typeface="Arial" charset="0"/>
                      </a:endParaRPr>
                    </a:p>
                  </a:txBody>
                  <a:tcPr marL="91434" marR="91434" marT="45729" marB="45729"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9632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Arial" charset="0"/>
                        </a:rPr>
                        <a:t>Heap Sort</a:t>
                      </a:r>
                    </a:p>
                  </a:txBody>
                  <a:tcPr marL="91434" marR="91434" marT="45729" marB="45729"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 </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L="91434" marR="91434" marT="45729" marB="45729"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Symbol" pitchFamily="18" charset="2"/>
                        </a:rPr>
                        <a:t>Q</a:t>
                      </a:r>
                      <a:r>
                        <a:rPr kumimoji="0" lang="en-US" sz="2000" b="0" i="0" u="none" strike="noStrike" cap="none" normalizeH="0" baseline="0" smtClean="0">
                          <a:ln>
                            <a:noFill/>
                          </a:ln>
                          <a:solidFill>
                            <a:schemeClr val="tx1"/>
                          </a:solidFill>
                          <a:effectLst/>
                          <a:latin typeface="Times New Roman" pitchFamily="18" charset="0"/>
                        </a:rPr>
                        <a:t>(1)</a:t>
                      </a:r>
                      <a:endParaRPr kumimoji="0" lang="en-US" sz="1800" b="0" i="0" u="none" strike="noStrike" cap="none" normalizeH="0" baseline="0" smtClean="0">
                        <a:ln>
                          <a:noFill/>
                        </a:ln>
                        <a:solidFill>
                          <a:schemeClr val="tx1"/>
                        </a:solidFill>
                        <a:effectLst/>
                        <a:latin typeface="Arial" charset="0"/>
                      </a:endParaRPr>
                    </a:p>
                  </a:txBody>
                  <a:tcPr marL="91434" marR="91434" marT="45729" marB="45729"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9632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Arial" charset="0"/>
                        </a:rPr>
                        <a:t>Merge Sort</a:t>
                      </a:r>
                    </a:p>
                  </a:txBody>
                  <a:tcPr marL="91434" marR="91434" marT="45729" marB="45729"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 </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L="91434" marR="91434" marT="45729" marB="45729"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endParaRPr kumimoji="0" lang="en-US" sz="1800" b="0" i="0" u="none" strike="noStrike" cap="none" normalizeH="0" baseline="0" dirty="0" smtClean="0">
                        <a:ln>
                          <a:noFill/>
                        </a:ln>
                        <a:solidFill>
                          <a:schemeClr val="tx1"/>
                        </a:solidFill>
                        <a:effectLst/>
                        <a:latin typeface="Arial" charset="0"/>
                      </a:endParaRPr>
                    </a:p>
                  </a:txBody>
                  <a:tcPr marL="91434" marR="91434" marT="45729" marB="45729"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9632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Arial" charset="0"/>
                        </a:rPr>
                        <a:t>Quick Sort</a:t>
                      </a:r>
                    </a:p>
                  </a:txBody>
                  <a:tcPr marL="91434" marR="91434" marT="45729" marB="45729"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W</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 </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L="91434" marR="91434" marT="45729" marB="45729"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W</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0" u="none" strike="noStrike" cap="none" normalizeH="0" baseline="0" dirty="0" err="1" smtClean="0">
                          <a:ln>
                            <a:noFill/>
                          </a:ln>
                          <a:solidFill>
                            <a:schemeClr val="tx1"/>
                          </a:solidFill>
                          <a:effectLst/>
                          <a:latin typeface="Times New Roman" pitchFamily="18" charset="0"/>
                        </a:rPr>
                        <a:t>ln</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L="91434" marR="91434" marT="45729" marB="45729"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9632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Arial" charset="0"/>
                        </a:rPr>
                        <a:t>Bucket Sort</a:t>
                      </a:r>
                    </a:p>
                  </a:txBody>
                  <a:tcPr marL="91434" marR="91434" marT="45729" marB="45729"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 + m</a:t>
                      </a:r>
                      <a:r>
                        <a:rPr kumimoji="0" lang="en-US" sz="2000" b="0" i="0" u="none" strike="noStrike" cap="none" normalizeH="0" baseline="0" dirty="0" smtClean="0">
                          <a:ln>
                            <a:noFill/>
                          </a:ln>
                          <a:solidFill>
                            <a:schemeClr val="tx1"/>
                          </a:solidFill>
                          <a:effectLst/>
                          <a:latin typeface="Times New Roman" pitchFamily="18" charset="0"/>
                        </a:rPr>
                        <a:t>)</a:t>
                      </a:r>
                      <a:endParaRPr kumimoji="0" lang="en-US" sz="1800" b="0" i="0" u="none" strike="noStrike" cap="none" normalizeH="0" baseline="0" dirty="0" smtClean="0">
                        <a:ln>
                          <a:noFill/>
                        </a:ln>
                        <a:solidFill>
                          <a:schemeClr val="tx1"/>
                        </a:solidFill>
                        <a:effectLst/>
                        <a:latin typeface="Arial" charset="0"/>
                      </a:endParaRPr>
                    </a:p>
                  </a:txBody>
                  <a:tcPr marL="91434" marR="91434" marT="45729" marB="45729"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m</a:t>
                      </a:r>
                      <a:r>
                        <a:rPr kumimoji="0" lang="en-US" sz="2000" b="0" i="0" u="none" strike="noStrike" cap="none" normalizeH="0" baseline="0" dirty="0" smtClean="0">
                          <a:ln>
                            <a:noFill/>
                          </a:ln>
                          <a:solidFill>
                            <a:schemeClr val="tx1"/>
                          </a:solidFill>
                          <a:effectLst/>
                          <a:latin typeface="Times New Roman" pitchFamily="18" charset="0"/>
                        </a:rPr>
                        <a:t>)</a:t>
                      </a:r>
                    </a:p>
                  </a:txBody>
                  <a:tcPr marL="91434" marR="91434" marT="45729" marB="45729"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9632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Arial" charset="0"/>
                        </a:rPr>
                        <a:t>Radix Sort</a:t>
                      </a:r>
                    </a:p>
                  </a:txBody>
                  <a:tcPr marL="91434" marR="91434" marT="45729" marB="45729"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 </a:t>
                      </a:r>
                      <a:r>
                        <a:rPr kumimoji="0" lang="en-US" sz="2000" b="0" i="0" u="none" strike="noStrike" cap="none" normalizeH="0" baseline="0" dirty="0" err="1" smtClean="0">
                          <a:ln>
                            <a:noFill/>
                          </a:ln>
                          <a:solidFill>
                            <a:schemeClr val="tx1"/>
                          </a:solidFill>
                          <a:effectLst/>
                          <a:latin typeface="Times New Roman" pitchFamily="18" charset="0"/>
                        </a:rPr>
                        <a:t>log</a:t>
                      </a:r>
                      <a:r>
                        <a:rPr kumimoji="0" lang="en-US" sz="2000" b="0" i="1" u="none" strike="noStrike" cap="none" normalizeH="0" baseline="-25000" dirty="0" err="1" smtClean="0">
                          <a:ln>
                            <a:noFill/>
                          </a:ln>
                          <a:solidFill>
                            <a:schemeClr val="tx1"/>
                          </a:solidFill>
                          <a:effectLst/>
                          <a:latin typeface="Times New Roman" pitchFamily="18" charset="0"/>
                        </a:rPr>
                        <a:t>b</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L="91434" marR="91434" marT="45729" marB="45729"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L="91434" marR="91434" marT="45729" marB="45729"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13050792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7" descr="Picture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1447" y="4626568"/>
            <a:ext cx="4681538" cy="1643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Rectangle 2"/>
          <p:cNvSpPr>
            <a:spLocks noGrp="1" noChangeArrowheads="1"/>
          </p:cNvSpPr>
          <p:nvPr>
            <p:ph type="title"/>
          </p:nvPr>
        </p:nvSpPr>
        <p:spPr/>
        <p:txBody>
          <a:bodyPr/>
          <a:lstStyle/>
          <a:p>
            <a:r>
              <a:rPr lang="en-US" altLang="en-US" dirty="0" smtClean="0">
                <a:latin typeface="Arial" charset="0"/>
                <a:cs typeface="Arial" charset="0"/>
              </a:rPr>
              <a:t>Data </a:t>
            </a:r>
            <a:r>
              <a:rPr lang="en-US" altLang="en-US" dirty="0" smtClean="0">
                <a:latin typeface="Arial" charset="0"/>
                <a:cs typeface="Arial" charset="0"/>
              </a:rPr>
              <a:t>structures</a:t>
            </a:r>
            <a:endParaRPr lang="en-US" altLang="en-US" dirty="0" smtClean="0">
              <a:latin typeface="Arial" charset="0"/>
              <a:cs typeface="Arial" charset="0"/>
            </a:endParaRPr>
          </a:p>
        </p:txBody>
      </p:sp>
      <p:sp>
        <p:nvSpPr>
          <p:cNvPr id="13316" name="Rectangle 3"/>
          <p:cNvSpPr>
            <a:spLocks noGrp="1" noChangeArrowheads="1"/>
          </p:cNvSpPr>
          <p:nvPr>
            <p:ph type="body" idx="1"/>
          </p:nvPr>
        </p:nvSpPr>
        <p:spPr/>
        <p:txBody>
          <a:bodyPr/>
          <a:lstStyle/>
          <a:p>
            <a:pPr>
              <a:buNone/>
            </a:pPr>
            <a:r>
              <a:rPr lang="en-US" altLang="en-US" dirty="0" smtClean="0">
                <a:latin typeface="Arial" charset="0"/>
                <a:cs typeface="Arial" charset="0"/>
              </a:rPr>
              <a:t>	</a:t>
            </a:r>
            <a:r>
              <a:rPr lang="en-US" altLang="en-US" dirty="0">
                <a:latin typeface="Arial" charset="0"/>
                <a:cs typeface="Arial" charset="0"/>
              </a:rPr>
              <a:t>For storing unordered data, we </a:t>
            </a:r>
            <a:r>
              <a:rPr lang="en-US" altLang="en-US" dirty="0" smtClean="0">
                <a:latin typeface="Arial" charset="0"/>
                <a:cs typeface="Arial" charset="0"/>
              </a:rPr>
              <a:t>examined hash </a:t>
            </a:r>
            <a:r>
              <a:rPr lang="en-US" altLang="en-US" dirty="0">
                <a:latin typeface="Arial" charset="0"/>
                <a:cs typeface="Arial" charset="0"/>
              </a:rPr>
              <a:t>tables</a:t>
            </a:r>
          </a:p>
          <a:p>
            <a:pPr>
              <a:buFont typeface="Arial" charset="0"/>
              <a:buNone/>
            </a:pPr>
            <a:endParaRPr lang="en-US" altLang="en-US" dirty="0" smtClean="0">
              <a:latin typeface="Arial" charset="0"/>
              <a:cs typeface="Arial" charset="0"/>
            </a:endParaRPr>
          </a:p>
          <a:p>
            <a:pPr>
              <a:buFont typeface="Arial" charset="0"/>
              <a:buNone/>
            </a:pPr>
            <a:r>
              <a:rPr lang="en-US" altLang="en-US" dirty="0">
                <a:latin typeface="Arial" charset="0"/>
                <a:cs typeface="Arial" charset="0"/>
              </a:rPr>
              <a:t>	</a:t>
            </a:r>
            <a:r>
              <a:rPr lang="en-US" altLang="en-US" dirty="0" smtClean="0">
                <a:latin typeface="Arial" charset="0"/>
                <a:cs typeface="Arial" charset="0"/>
              </a:rPr>
              <a:t>We </a:t>
            </a:r>
            <a:r>
              <a:rPr lang="en-US" altLang="en-US" dirty="0" smtClean="0">
                <a:latin typeface="Arial" charset="0"/>
                <a:cs typeface="Arial" charset="0"/>
              </a:rPr>
              <a:t>looked at two styles of hash tables:</a:t>
            </a:r>
          </a:p>
          <a:p>
            <a:pPr lvl="1"/>
            <a:r>
              <a:rPr lang="en-US" altLang="en-US" dirty="0" smtClean="0">
                <a:latin typeface="Arial" charset="0"/>
                <a:cs typeface="Arial" charset="0"/>
              </a:rPr>
              <a:t>Chained hash tables</a:t>
            </a:r>
          </a:p>
          <a:p>
            <a:pPr lvl="1"/>
            <a:r>
              <a:rPr lang="en-US" altLang="en-US" dirty="0" smtClean="0">
                <a:latin typeface="Arial" charset="0"/>
                <a:cs typeface="Arial" charset="0"/>
              </a:rPr>
              <a:t>Hash tables with open addressing</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Techniques for collision management with open addressing include:</a:t>
            </a:r>
          </a:p>
          <a:p>
            <a:pPr lvl="1"/>
            <a:endParaRPr lang="en-US" altLang="en-US" dirty="0" smtClean="0">
              <a:latin typeface="Arial" charset="0"/>
              <a:cs typeface="Arial" charset="0"/>
            </a:endParaRPr>
          </a:p>
          <a:p>
            <a:pPr lvl="1"/>
            <a:r>
              <a:rPr lang="en-US" altLang="en-US" dirty="0" smtClean="0">
                <a:latin typeface="Arial" charset="0"/>
                <a:cs typeface="Arial" charset="0"/>
              </a:rPr>
              <a:t>Linear probing</a:t>
            </a:r>
          </a:p>
          <a:p>
            <a:pPr lvl="1">
              <a:lnSpc>
                <a:spcPct val="140000"/>
              </a:lnSpc>
            </a:pPr>
            <a:endParaRPr lang="en-US" altLang="en-US" sz="600" dirty="0" smtClean="0">
              <a:latin typeface="Arial" charset="0"/>
              <a:cs typeface="Arial" charset="0"/>
            </a:endParaRPr>
          </a:p>
          <a:p>
            <a:pPr lvl="1">
              <a:lnSpc>
                <a:spcPct val="140000"/>
              </a:lnSpc>
            </a:pPr>
            <a:endParaRPr lang="en-US" altLang="en-US" sz="1100" dirty="0" smtClean="0">
              <a:latin typeface="Arial" charset="0"/>
              <a:cs typeface="Arial" charset="0"/>
            </a:endParaRPr>
          </a:p>
          <a:p>
            <a:pPr lvl="1">
              <a:lnSpc>
                <a:spcPct val="140000"/>
              </a:lnSpc>
            </a:pPr>
            <a:r>
              <a:rPr lang="en-US" altLang="en-US" dirty="0" smtClean="0">
                <a:latin typeface="Arial" charset="0"/>
                <a:cs typeface="Arial" charset="0"/>
              </a:rPr>
              <a:t>Double hashing</a:t>
            </a:r>
          </a:p>
        </p:txBody>
      </p:sp>
    </p:spTree>
    <p:extLst>
      <p:ext uri="{BB962C8B-B14F-4D97-AF65-F5344CB8AC3E}">
        <p14:creationId xmlns:p14="http://schemas.microsoft.com/office/powerpoint/2010/main" val="30564114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bb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2873" y="3544911"/>
            <a:ext cx="2806700" cy="1287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7" name="Picture 3" descr="bb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98792" y="2037860"/>
            <a:ext cx="2808287" cy="1287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8" name="Picture 4" descr="bb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03387" y="4917585"/>
            <a:ext cx="2808287" cy="1287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9" name="Rectangle 5"/>
          <p:cNvSpPr>
            <a:spLocks noGrp="1" noChangeArrowheads="1"/>
          </p:cNvSpPr>
          <p:nvPr>
            <p:ph type="title"/>
          </p:nvPr>
        </p:nvSpPr>
        <p:spPr/>
        <p:txBody>
          <a:bodyPr/>
          <a:lstStyle/>
          <a:p>
            <a:r>
              <a:rPr lang="en-US" altLang="en-US" dirty="0" smtClean="0">
                <a:latin typeface="Arial" charset="0"/>
                <a:cs typeface="Arial" charset="0"/>
              </a:rPr>
              <a:t>Data structures</a:t>
            </a:r>
            <a:endParaRPr lang="en-US" altLang="en-US" dirty="0" smtClean="0">
              <a:latin typeface="Arial" charset="0"/>
              <a:cs typeface="Arial" charset="0"/>
            </a:endParaRPr>
          </a:p>
        </p:txBody>
      </p:sp>
      <p:sp>
        <p:nvSpPr>
          <p:cNvPr id="16390" name="Rectangle 6"/>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With graphs, we </a:t>
            </a:r>
            <a:r>
              <a:rPr lang="en-US" altLang="en-US" dirty="0" smtClean="0">
                <a:latin typeface="Arial" charset="0"/>
                <a:cs typeface="Arial" charset="0"/>
              </a:rPr>
              <a:t>examined three common problems:</a:t>
            </a:r>
            <a:endParaRPr lang="en-US" altLang="en-US" dirty="0" smtClean="0">
              <a:latin typeface="Arial" charset="0"/>
              <a:cs typeface="Arial" charset="0"/>
            </a:endParaRPr>
          </a:p>
          <a:p>
            <a:pPr lvl="1"/>
            <a:endParaRPr lang="en-US" altLang="en-US" dirty="0" smtClean="0">
              <a:latin typeface="Arial" charset="0"/>
              <a:cs typeface="Arial" charset="0"/>
            </a:endParaRPr>
          </a:p>
          <a:p>
            <a:pPr lvl="1"/>
            <a:r>
              <a:rPr lang="en-US" altLang="en-US" dirty="0" smtClean="0">
                <a:latin typeface="Arial" charset="0"/>
                <a:cs typeface="Arial" charset="0"/>
              </a:rPr>
              <a:t>Finding topological </a:t>
            </a:r>
            <a:r>
              <a:rPr lang="en-US" altLang="en-US" dirty="0" smtClean="0">
                <a:latin typeface="Arial" charset="0"/>
                <a:cs typeface="Arial" charset="0"/>
              </a:rPr>
              <a:t>sorts</a:t>
            </a:r>
          </a:p>
          <a:p>
            <a:pPr lvl="1"/>
            <a:endParaRPr lang="en-US" altLang="en-US" dirty="0" smtClean="0">
              <a:latin typeface="Arial" charset="0"/>
              <a:cs typeface="Arial" charset="0"/>
            </a:endParaRPr>
          </a:p>
          <a:p>
            <a:pPr lvl="1"/>
            <a:endParaRPr lang="en-US" altLang="en-US" dirty="0" smtClean="0">
              <a:latin typeface="Arial" charset="0"/>
              <a:cs typeface="Arial" charset="0"/>
            </a:endParaRPr>
          </a:p>
          <a:p>
            <a:pPr lvl="1"/>
            <a:endParaRPr lang="en-US" altLang="en-US" dirty="0" smtClean="0">
              <a:latin typeface="Arial" charset="0"/>
              <a:cs typeface="Arial" charset="0"/>
            </a:endParaRPr>
          </a:p>
          <a:p>
            <a:pPr lvl="1"/>
            <a:r>
              <a:rPr lang="en-US" altLang="en-US" dirty="0" smtClean="0">
                <a:latin typeface="Arial" charset="0"/>
                <a:cs typeface="Arial" charset="0"/>
              </a:rPr>
              <a:t>Finding minimum </a:t>
            </a:r>
            <a:r>
              <a:rPr lang="en-US" altLang="en-US" dirty="0" smtClean="0">
                <a:latin typeface="Arial" charset="0"/>
                <a:cs typeface="Arial" charset="0"/>
              </a:rPr>
              <a:t>spanning trees (Prim)</a:t>
            </a:r>
          </a:p>
          <a:p>
            <a:pPr lvl="1"/>
            <a:endParaRPr lang="en-US" altLang="en-US" dirty="0" smtClean="0">
              <a:latin typeface="Arial" charset="0"/>
              <a:cs typeface="Arial" charset="0"/>
            </a:endParaRPr>
          </a:p>
          <a:p>
            <a:pPr lvl="1"/>
            <a:endParaRPr lang="en-US" altLang="en-US" dirty="0" smtClean="0">
              <a:latin typeface="Arial" charset="0"/>
              <a:cs typeface="Arial" charset="0"/>
            </a:endParaRPr>
          </a:p>
          <a:p>
            <a:pPr lvl="1"/>
            <a:endParaRPr lang="en-US" altLang="en-US" dirty="0" smtClean="0">
              <a:latin typeface="Arial" charset="0"/>
              <a:cs typeface="Arial" charset="0"/>
            </a:endParaRPr>
          </a:p>
          <a:p>
            <a:pPr lvl="1"/>
            <a:r>
              <a:rPr lang="en-US" altLang="en-US" dirty="0" smtClean="0">
                <a:latin typeface="Arial" charset="0"/>
                <a:cs typeface="Arial" charset="0"/>
              </a:rPr>
              <a:t>Single-source shortest paths </a:t>
            </a:r>
            <a:r>
              <a:rPr lang="en-US" altLang="en-US" dirty="0" smtClean="0">
                <a:latin typeface="Arial" charset="0"/>
                <a:cs typeface="Arial" charset="0"/>
              </a:rPr>
              <a:t>(</a:t>
            </a:r>
            <a:r>
              <a:rPr lang="en-US" altLang="en-US" dirty="0" err="1" smtClean="0">
                <a:latin typeface="Arial" charset="0"/>
                <a:cs typeface="Arial" charset="0"/>
              </a:rPr>
              <a:t>Dijkstra</a:t>
            </a:r>
            <a:r>
              <a:rPr lang="en-US" altLang="en-US" dirty="0" smtClean="0">
                <a:latin typeface="Arial" charset="0"/>
                <a:cs typeface="Arial" charset="0"/>
              </a:rPr>
              <a:t>)</a:t>
            </a:r>
          </a:p>
        </p:txBody>
      </p:sp>
    </p:spTree>
    <p:extLst>
      <p:ext uri="{BB962C8B-B14F-4D97-AF65-F5344CB8AC3E}">
        <p14:creationId xmlns:p14="http://schemas.microsoft.com/office/powerpoint/2010/main" val="25281167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ltLang="en-US" dirty="0" smtClean="0">
                <a:latin typeface="Arial" charset="0"/>
                <a:cs typeface="Arial" charset="0"/>
              </a:rPr>
              <a:t>Algorithms</a:t>
            </a:r>
          </a:p>
        </p:txBody>
      </p:sp>
      <p:sp>
        <p:nvSpPr>
          <p:cNvPr id="1741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For </a:t>
            </a:r>
            <a:r>
              <a:rPr lang="en-US" altLang="en-US" dirty="0" smtClean="0">
                <a:latin typeface="Arial" charset="0"/>
                <a:cs typeface="Arial" charset="0"/>
              </a:rPr>
              <a:t>algorithms, we considere</a:t>
            </a:r>
            <a:r>
              <a:rPr lang="en-US" altLang="en-US" dirty="0" smtClean="0">
                <a:latin typeface="Arial" charset="0"/>
                <a:cs typeface="Arial" charset="0"/>
              </a:rPr>
              <a:t>d both algorithm</a:t>
            </a:r>
            <a:r>
              <a:rPr lang="en-US" altLang="en-US" dirty="0" smtClean="0">
                <a:latin typeface="Arial" charset="0"/>
                <a:cs typeface="Arial" charset="0"/>
              </a:rPr>
              <a:t> </a:t>
            </a:r>
            <a:r>
              <a:rPr lang="en-US" altLang="en-US" dirty="0" smtClean="0">
                <a:latin typeface="Arial" charset="0"/>
                <a:cs typeface="Arial" charset="0"/>
              </a:rPr>
              <a:t>design </a:t>
            </a:r>
            <a:r>
              <a:rPr lang="en-US" altLang="en-US" dirty="0" smtClean="0">
                <a:latin typeface="Arial" charset="0"/>
                <a:cs typeface="Arial" charset="0"/>
              </a:rPr>
              <a:t>techniques and a quick introduction to the theory of computation:</a:t>
            </a:r>
            <a:endParaRPr lang="en-US" altLang="en-US" dirty="0" smtClean="0">
              <a:latin typeface="Arial" charset="0"/>
              <a:cs typeface="Arial" charset="0"/>
            </a:endParaRPr>
          </a:p>
          <a:p>
            <a:pPr lvl="1"/>
            <a:r>
              <a:rPr lang="en-US" altLang="en-US" dirty="0" smtClean="0">
                <a:latin typeface="Arial" charset="0"/>
                <a:cs typeface="Arial" charset="0"/>
              </a:rPr>
              <a:t>Greedy algorithms</a:t>
            </a:r>
          </a:p>
          <a:p>
            <a:pPr lvl="1"/>
            <a:r>
              <a:rPr lang="en-US" altLang="en-US" dirty="0" smtClean="0">
                <a:latin typeface="Arial" charset="0"/>
                <a:cs typeface="Arial" charset="0"/>
              </a:rPr>
              <a:t>Divide-and-conquer algorithms</a:t>
            </a:r>
          </a:p>
          <a:p>
            <a:pPr lvl="1"/>
            <a:r>
              <a:rPr lang="en-US" altLang="en-US" dirty="0" smtClean="0">
                <a:latin typeface="Arial" charset="0"/>
                <a:cs typeface="Arial" charset="0"/>
              </a:rPr>
              <a:t>Dynamic programming</a:t>
            </a:r>
          </a:p>
          <a:p>
            <a:pPr lvl="1"/>
            <a:r>
              <a:rPr lang="en-US" altLang="en-US" dirty="0" smtClean="0">
                <a:latin typeface="Arial" charset="0"/>
                <a:cs typeface="Arial" charset="0"/>
              </a:rPr>
              <a:t>Backtracking algorithms</a:t>
            </a:r>
          </a:p>
          <a:p>
            <a:pPr lvl="1"/>
            <a:r>
              <a:rPr lang="en-US" altLang="en-US" dirty="0" smtClean="0">
                <a:latin typeface="Arial" charset="0"/>
                <a:cs typeface="Arial" charset="0"/>
              </a:rPr>
              <a:t>Branch-and-bound algorithms</a:t>
            </a:r>
          </a:p>
          <a:p>
            <a:pPr lvl="1"/>
            <a:r>
              <a:rPr lang="en-US" altLang="en-US" dirty="0" smtClean="0">
                <a:latin typeface="Arial" charset="0"/>
                <a:cs typeface="Arial" charset="0"/>
              </a:rPr>
              <a:t>Stochastic </a:t>
            </a:r>
            <a:r>
              <a:rPr lang="en-US" altLang="en-US" dirty="0">
                <a:latin typeface="Arial" charset="0"/>
                <a:cs typeface="Arial" charset="0"/>
              </a:rPr>
              <a:t>algorithms</a:t>
            </a:r>
          </a:p>
          <a:p>
            <a:pPr lvl="1"/>
            <a:endParaRPr lang="en-US" altLang="en-US" dirty="0" smtClean="0">
              <a:latin typeface="Arial" charset="0"/>
              <a:cs typeface="Arial" charset="0"/>
            </a:endParaRPr>
          </a:p>
        </p:txBody>
      </p:sp>
    </p:spTree>
    <p:extLst>
      <p:ext uri="{BB962C8B-B14F-4D97-AF65-F5344CB8AC3E}">
        <p14:creationId xmlns:p14="http://schemas.microsoft.com/office/powerpoint/2010/main" val="31742954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ltLang="en-US" dirty="0" smtClean="0">
                <a:latin typeface="Arial" charset="0"/>
                <a:cs typeface="Arial" charset="0"/>
              </a:rPr>
              <a:t>Algorithms</a:t>
            </a:r>
          </a:p>
        </p:txBody>
      </p:sp>
      <p:sp>
        <p:nvSpPr>
          <p:cNvPr id="1741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t>
            </a:r>
            <a:r>
              <a:rPr lang="en-US" altLang="en-US" dirty="0" smtClean="0">
                <a:latin typeface="Arial" charset="0"/>
                <a:cs typeface="Arial" charset="0"/>
              </a:rPr>
              <a:t>We concluded by looking at aspects of the theory of computation:</a:t>
            </a:r>
            <a:endParaRPr lang="en-US" altLang="en-US" dirty="0" smtClean="0">
              <a:latin typeface="Arial" charset="0"/>
              <a:cs typeface="Arial" charset="0"/>
            </a:endParaRPr>
          </a:p>
          <a:p>
            <a:pPr lvl="1"/>
            <a:r>
              <a:rPr lang="en-US" altLang="en-US" dirty="0" smtClean="0">
                <a:latin typeface="Arial" charset="0"/>
                <a:cs typeface="Arial" charset="0"/>
              </a:rPr>
              <a:t>What can we compute?</a:t>
            </a:r>
          </a:p>
          <a:p>
            <a:pPr lvl="2"/>
            <a:r>
              <a:rPr lang="en-US" altLang="en-US" dirty="0" smtClean="0">
                <a:latin typeface="Arial" charset="0"/>
                <a:cs typeface="Arial" charset="0"/>
              </a:rPr>
              <a:t>The Turing machine</a:t>
            </a:r>
            <a:endParaRPr lang="en-US" altLang="en-US" dirty="0" smtClean="0">
              <a:latin typeface="Arial" charset="0"/>
              <a:cs typeface="Arial" charset="0"/>
            </a:endParaRPr>
          </a:p>
          <a:p>
            <a:pPr lvl="1"/>
            <a:r>
              <a:rPr lang="en-US" altLang="en-US" dirty="0" smtClean="0">
                <a:latin typeface="Arial" charset="0"/>
                <a:cs typeface="Arial" charset="0"/>
              </a:rPr>
              <a:t>What can we definitely not solve no-matter-what?</a:t>
            </a:r>
          </a:p>
          <a:p>
            <a:pPr lvl="2"/>
            <a:r>
              <a:rPr lang="en-US" altLang="en-US" dirty="0" smtClean="0">
                <a:latin typeface="Arial" charset="0"/>
                <a:cs typeface="Arial" charset="0"/>
              </a:rPr>
              <a:t>The halting problem</a:t>
            </a:r>
            <a:endParaRPr lang="en-US" altLang="en-US" dirty="0" smtClean="0">
              <a:latin typeface="Arial" charset="0"/>
              <a:cs typeface="Arial" charset="0"/>
            </a:endParaRPr>
          </a:p>
          <a:p>
            <a:pPr lvl="1"/>
            <a:r>
              <a:rPr lang="en-US" altLang="en-US" dirty="0" smtClean="0">
                <a:latin typeface="Arial" charset="0"/>
                <a:cs typeface="Arial" charset="0"/>
              </a:rPr>
              <a:t>What can we solve efficiently?</a:t>
            </a:r>
            <a:endParaRPr lang="en-US" altLang="en-US" dirty="0" smtClean="0">
              <a:latin typeface="Arial" charset="0"/>
              <a:cs typeface="Arial" charset="0"/>
            </a:endParaRPr>
          </a:p>
          <a:p>
            <a:pPr lvl="2"/>
            <a:r>
              <a:rPr lang="en-US" altLang="en-US" dirty="0" smtClean="0">
                <a:latin typeface="Arial" charset="0"/>
                <a:cs typeface="Arial" charset="0"/>
              </a:rPr>
              <a:t>Deterministic polynomial-time algorithms, NP and NP Completeness</a:t>
            </a:r>
            <a:endParaRPr lang="en-US" altLang="en-US" dirty="0" smtClean="0">
              <a:latin typeface="Arial" charset="0"/>
              <a:cs typeface="Arial" charset="0"/>
            </a:endParaRPr>
          </a:p>
        </p:txBody>
      </p:sp>
    </p:spTree>
    <p:extLst>
      <p:ext uri="{BB962C8B-B14F-4D97-AF65-F5344CB8AC3E}">
        <p14:creationId xmlns:p14="http://schemas.microsoft.com/office/powerpoint/2010/main" val="8317121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7900" y="3429000"/>
            <a:ext cx="4067175" cy="3049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5" name="Rectangle 2"/>
          <p:cNvSpPr>
            <a:spLocks noGrp="1" noChangeArrowheads="1"/>
          </p:cNvSpPr>
          <p:nvPr>
            <p:ph type="title"/>
          </p:nvPr>
        </p:nvSpPr>
        <p:spPr/>
        <p:txBody>
          <a:bodyPr/>
          <a:lstStyle/>
          <a:p>
            <a:r>
              <a:rPr lang="en-US" altLang="en-US" smtClean="0">
                <a:latin typeface="Arial" charset="0"/>
                <a:cs typeface="Arial" charset="0"/>
              </a:rPr>
              <a:t>Applications</a:t>
            </a:r>
          </a:p>
        </p:txBody>
      </p:sp>
      <p:sp>
        <p:nvSpPr>
          <p:cNvPr id="18436"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Finally, we looked at the old-Yale sparse-matrix representation</a:t>
            </a:r>
          </a:p>
          <a:p>
            <a:pPr lvl="1"/>
            <a:r>
              <a:rPr lang="en-US" altLang="en-US" smtClean="0">
                <a:latin typeface="Arial" charset="0"/>
                <a:cs typeface="Arial" charset="0"/>
              </a:rPr>
              <a:t>AMD G3 circuit:</a:t>
            </a:r>
          </a:p>
          <a:p>
            <a:pPr>
              <a:buFontTx/>
              <a:buNone/>
            </a:pPr>
            <a:r>
              <a:rPr lang="en-US" altLang="en-US" sz="1800" smtClean="0">
                <a:latin typeface="Arial" charset="0"/>
                <a:cs typeface="Arial" charset="0"/>
              </a:rPr>
              <a:t>	       </a:t>
            </a:r>
            <a:r>
              <a:rPr lang="en-US" altLang="en-US" sz="1800" smtClean="0">
                <a:latin typeface="Times New Roman" pitchFamily="18" charset="0"/>
                <a:cs typeface="Arial" charset="0"/>
              </a:rPr>
              <a:t>1 585 478 × 1 585 478</a:t>
            </a:r>
            <a:r>
              <a:rPr lang="en-US" altLang="en-US" sz="1800" smtClean="0">
                <a:latin typeface="Arial" charset="0"/>
                <a:cs typeface="Arial" charset="0"/>
              </a:rPr>
              <a:t> matrix</a:t>
            </a:r>
          </a:p>
          <a:p>
            <a:pPr>
              <a:buFontTx/>
              <a:buNone/>
            </a:pPr>
            <a:endParaRPr lang="en-US" altLang="en-US" sz="1800" smtClean="0">
              <a:latin typeface="Arial" charset="0"/>
              <a:cs typeface="Arial" charset="0"/>
            </a:endParaRPr>
          </a:p>
          <a:p>
            <a:pPr>
              <a:spcBef>
                <a:spcPct val="0"/>
              </a:spcBef>
              <a:buFontTx/>
              <a:buNone/>
            </a:pPr>
            <a:r>
              <a:rPr lang="en-US" altLang="en-US" sz="1800" smtClean="0">
                <a:latin typeface="Times New Roman" pitchFamily="18" charset="0"/>
                <a:cs typeface="Arial" charset="0"/>
              </a:rPr>
              <a:t>	                      7 660 826 </a:t>
            </a:r>
            <a:r>
              <a:rPr lang="en-US" altLang="en-US" sz="1800" smtClean="0">
                <a:latin typeface="Arial" charset="0"/>
                <a:cs typeface="Arial" charset="0"/>
              </a:rPr>
              <a:t>non-zero entries</a:t>
            </a:r>
          </a:p>
          <a:p>
            <a:pPr>
              <a:spcBef>
                <a:spcPct val="0"/>
              </a:spcBef>
              <a:buFontTx/>
              <a:buNone/>
            </a:pPr>
            <a:r>
              <a:rPr lang="en-US" altLang="en-US" sz="1800" smtClean="0">
                <a:latin typeface="Times New Roman" pitchFamily="18" charset="0"/>
                <a:cs typeface="Arial" charset="0"/>
              </a:rPr>
              <a:t>	        2 513 732 827 658 </a:t>
            </a:r>
            <a:r>
              <a:rPr lang="en-US" altLang="en-US" sz="1800" smtClean="0">
                <a:latin typeface="Arial" charset="0"/>
                <a:cs typeface="Arial" charset="0"/>
              </a:rPr>
              <a:t>zero entries</a:t>
            </a:r>
          </a:p>
          <a:p>
            <a:pPr>
              <a:spcBef>
                <a:spcPct val="0"/>
              </a:spcBef>
              <a:buFontTx/>
              <a:buNone/>
            </a:pPr>
            <a:r>
              <a:rPr lang="en-US" altLang="en-US" sz="1800" smtClean="0">
                <a:latin typeface="Times New Roman" pitchFamily="18" charset="0"/>
                <a:cs typeface="Arial" charset="0"/>
              </a:rPr>
              <a:t> </a:t>
            </a:r>
          </a:p>
          <a:p>
            <a:pPr lvl="1"/>
            <a:endParaRPr lang="en-US" altLang="en-US" sz="1600" b="1" smtClean="0">
              <a:latin typeface="Courier New" pitchFamily="49" charset="0"/>
              <a:cs typeface="Arial" charset="0"/>
            </a:endParaRPr>
          </a:p>
        </p:txBody>
      </p:sp>
    </p:spTree>
    <p:extLst>
      <p:ext uri="{BB962C8B-B14F-4D97-AF65-F5344CB8AC3E}">
        <p14:creationId xmlns:p14="http://schemas.microsoft.com/office/powerpoint/2010/main" val="21741000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ltLang="en-US" smtClean="0">
                <a:latin typeface="Arial" charset="0"/>
                <a:cs typeface="Arial" charset="0"/>
              </a:rPr>
              <a:t>Back to the Start</a:t>
            </a:r>
          </a:p>
        </p:txBody>
      </p:sp>
      <p:sp>
        <p:nvSpPr>
          <p:cNvPr id="1945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On the first day, I paraphrased Einstein:</a:t>
            </a:r>
            <a:endParaRPr lang="en-US" altLang="en-US" sz="1600" smtClean="0">
              <a:latin typeface="Arial" charset="0"/>
              <a:cs typeface="Arial" charset="0"/>
            </a:endParaRPr>
          </a:p>
          <a:p>
            <a:pPr>
              <a:buFontTx/>
              <a:buNone/>
            </a:pPr>
            <a:r>
              <a:rPr lang="en-US" altLang="en-US" smtClean="0">
                <a:latin typeface="Arial" charset="0"/>
                <a:cs typeface="Arial" charset="0"/>
              </a:rPr>
              <a:t>			Everything should be made as simple</a:t>
            </a:r>
          </a:p>
          <a:p>
            <a:pPr>
              <a:buFontTx/>
              <a:buNone/>
            </a:pPr>
            <a:r>
              <a:rPr lang="en-US" altLang="en-US" smtClean="0">
                <a:latin typeface="Arial" charset="0"/>
                <a:cs typeface="Arial" charset="0"/>
              </a:rPr>
              <a:t>			as possible, but no simpler.</a:t>
            </a:r>
          </a:p>
          <a:p>
            <a:pPr>
              <a:buFontTx/>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Hopefully I have shown that, while many data structures and algorithms appear complex, once you understand them, they are much simpler, and often intuitive...</a:t>
            </a:r>
          </a:p>
        </p:txBody>
      </p:sp>
    </p:spTree>
    <p:extLst>
      <p:ext uri="{BB962C8B-B14F-4D97-AF65-F5344CB8AC3E}">
        <p14:creationId xmlns:p14="http://schemas.microsoft.com/office/powerpoint/2010/main" val="32854152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altLang="en-US" smtClean="0">
                <a:latin typeface="Arial" charset="0"/>
                <a:cs typeface="Arial" charset="0"/>
              </a:rPr>
              <a:t>Summary of the Summary</a:t>
            </a:r>
          </a:p>
        </p:txBody>
      </p:sp>
      <p:sp>
        <p:nvSpPr>
          <p:cNvPr id="2048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We have </a:t>
            </a:r>
            <a:r>
              <a:rPr lang="en-US" altLang="en-US" dirty="0" smtClean="0">
                <a:latin typeface="Arial" charset="0"/>
                <a:cs typeface="Arial" charset="0"/>
              </a:rPr>
              <a:t>covered</a:t>
            </a:r>
          </a:p>
          <a:p>
            <a:pPr lvl="1"/>
            <a:r>
              <a:rPr lang="en-US" altLang="en-US" dirty="0" smtClean="0">
                <a:latin typeface="Arial" charset="0"/>
                <a:cs typeface="Arial" charset="0"/>
              </a:rPr>
              <a:t>A </a:t>
            </a:r>
            <a:r>
              <a:rPr lang="en-US" altLang="en-US" dirty="0" smtClean="0">
                <a:latin typeface="Arial" charset="0"/>
                <a:cs typeface="Arial" charset="0"/>
              </a:rPr>
              <a:t>variety of data </a:t>
            </a:r>
            <a:r>
              <a:rPr lang="en-US" altLang="en-US" dirty="0" smtClean="0">
                <a:latin typeface="Arial" charset="0"/>
                <a:cs typeface="Arial" charset="0"/>
              </a:rPr>
              <a:t>structures</a:t>
            </a:r>
          </a:p>
          <a:p>
            <a:pPr lvl="1"/>
            <a:r>
              <a:rPr lang="en-US" altLang="en-US" dirty="0" smtClean="0">
                <a:latin typeface="Arial" charset="0"/>
                <a:cs typeface="Arial" charset="0"/>
              </a:rPr>
              <a:t>Considered efficient and inefficient </a:t>
            </a:r>
            <a:r>
              <a:rPr lang="en-US" altLang="en-US" dirty="0" smtClean="0">
                <a:latin typeface="Arial" charset="0"/>
                <a:cs typeface="Arial" charset="0"/>
              </a:rPr>
              <a:t>algorithms</a:t>
            </a:r>
          </a:p>
          <a:p>
            <a:pPr lvl="1"/>
            <a:r>
              <a:rPr lang="en-US" altLang="en-US" dirty="0" smtClean="0">
                <a:latin typeface="Arial" charset="0"/>
                <a:cs typeface="Arial" charset="0"/>
              </a:rPr>
              <a:t>Considered various algorithm design techniques</a:t>
            </a:r>
          </a:p>
          <a:p>
            <a:pPr lvl="1"/>
            <a:r>
              <a:rPr lang="en-US" altLang="en-US" dirty="0" smtClean="0">
                <a:latin typeface="Arial" charset="0"/>
                <a:cs typeface="Arial" charset="0"/>
              </a:rPr>
              <a:t>Introduced you to the theory of computation</a:t>
            </a:r>
            <a:endParaRPr lang="en-US" altLang="en-US" dirty="0" smtClean="0">
              <a:latin typeface="Arial" charset="0"/>
              <a:cs typeface="Arial" charset="0"/>
            </a:endParaRP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The efficient storage and manipulation of data will significantly reduce costs in all fields of engineering</a:t>
            </a:r>
          </a:p>
          <a:p>
            <a:pPr lvl="1"/>
            <a:r>
              <a:rPr lang="en-US" altLang="en-US" dirty="0" smtClean="0">
                <a:latin typeface="Arial" charset="0"/>
                <a:cs typeface="Arial" charset="0"/>
              </a:rPr>
              <a:t>More than any other one course, you will see this over-and-over again</a:t>
            </a:r>
          </a:p>
          <a:p>
            <a:pPr>
              <a:buFont typeface="Arial" charset="0"/>
              <a:buNone/>
            </a:pPr>
            <a:endParaRPr lang="en-US" altLang="en-US" dirty="0" smtClean="0">
              <a:latin typeface="Arial" charset="0"/>
              <a:cs typeface="Arial" charset="0"/>
            </a:endParaRPr>
          </a:p>
          <a:p>
            <a:pPr>
              <a:buFont typeface="Arial" charset="0"/>
              <a:buNone/>
            </a:pPr>
            <a:r>
              <a:rPr lang="en-US" altLang="en-US" b="1" dirty="0" smtClean="0">
                <a:solidFill>
                  <a:srgbClr val="FF0000"/>
                </a:solidFill>
                <a:latin typeface="Arial" charset="0"/>
                <a:cs typeface="Arial" charset="0"/>
              </a:rPr>
              <a:t>	</a:t>
            </a:r>
            <a:r>
              <a:rPr lang="en-US" altLang="en-US" b="1" dirty="0" smtClean="0">
                <a:solidFill>
                  <a:srgbClr val="FF0000"/>
                </a:solidFill>
                <a:latin typeface="Arial" charset="0"/>
                <a:cs typeface="Arial" charset="0"/>
              </a:rPr>
              <a:t>				Good </a:t>
            </a:r>
            <a:r>
              <a:rPr lang="en-US" altLang="en-US" b="1" dirty="0" smtClean="0">
                <a:solidFill>
                  <a:srgbClr val="FF0000"/>
                </a:solidFill>
                <a:latin typeface="Arial" charset="0"/>
                <a:cs typeface="Arial" charset="0"/>
              </a:rPr>
              <a:t>luck on your exams!</a:t>
            </a:r>
          </a:p>
        </p:txBody>
      </p:sp>
    </p:spTree>
    <p:extLst>
      <p:ext uri="{BB962C8B-B14F-4D97-AF65-F5344CB8AC3E}">
        <p14:creationId xmlns:p14="http://schemas.microsoft.com/office/powerpoint/2010/main" val="1905789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8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483">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48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ltLang="en-US" smtClean="0">
                <a:latin typeface="Arial" charset="0"/>
                <a:cs typeface="Arial" charset="0"/>
              </a:rPr>
              <a:t>A Few Words from an Old Master…</a:t>
            </a:r>
          </a:p>
        </p:txBody>
      </p:sp>
      <p:sp>
        <p:nvSpPr>
          <p:cNvPr id="21507" name="Rectangle 3"/>
          <p:cNvSpPr>
            <a:spLocks noGrp="1" noChangeArrowheads="1"/>
          </p:cNvSpPr>
          <p:nvPr>
            <p:ph type="body" idx="1"/>
          </p:nvPr>
        </p:nvSpPr>
        <p:spPr/>
        <p:txBody>
          <a:bodyPr/>
          <a:lstStyle/>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lgn="ctr">
              <a:buFontTx/>
              <a:buNone/>
            </a:pPr>
            <a:endParaRPr lang="en-US" altLang="en-US" b="1" dirty="0" smtClean="0">
              <a:latin typeface="Arial" charset="0"/>
              <a:cs typeface="Arial" charset="0"/>
            </a:endParaRPr>
          </a:p>
          <a:p>
            <a:pPr algn="ctr">
              <a:buFontTx/>
              <a:buNone/>
            </a:pPr>
            <a:endParaRPr lang="en-US" altLang="en-US" b="1" dirty="0" smtClean="0">
              <a:latin typeface="Arial" charset="0"/>
              <a:cs typeface="Arial" charset="0"/>
            </a:endParaRPr>
          </a:p>
          <a:p>
            <a:pPr algn="ctr">
              <a:buFontTx/>
              <a:buNone/>
            </a:pPr>
            <a:endParaRPr lang="en-US" altLang="en-US" b="1" dirty="0">
              <a:latin typeface="Arial" charset="0"/>
              <a:cs typeface="Arial" charset="0"/>
            </a:endParaRPr>
          </a:p>
          <a:p>
            <a:pPr algn="ctr">
              <a:buFontTx/>
              <a:buNone/>
            </a:pPr>
            <a:endParaRPr lang="en-US" altLang="en-US" b="1" dirty="0" smtClean="0">
              <a:latin typeface="Arial" charset="0"/>
              <a:cs typeface="Arial" charset="0"/>
            </a:endParaRPr>
          </a:p>
          <a:p>
            <a:pPr algn="ctr">
              <a:buFontTx/>
              <a:buNone/>
            </a:pPr>
            <a:endParaRPr lang="en-US" altLang="en-US" b="1" dirty="0">
              <a:latin typeface="Arial" charset="0"/>
              <a:cs typeface="Arial" charset="0"/>
            </a:endParaRPr>
          </a:p>
          <a:p>
            <a:pPr>
              <a:buFontTx/>
              <a:buNone/>
            </a:pPr>
            <a:r>
              <a:rPr lang="en-US" altLang="en-US" b="1" dirty="0" smtClean="0">
                <a:latin typeface="Arial" charset="0"/>
                <a:cs typeface="Arial" charset="0"/>
              </a:rPr>
              <a:t>                                               </a:t>
            </a:r>
            <a:r>
              <a:rPr lang="en-US" altLang="en-US" sz="2400" b="1" dirty="0" smtClean="0">
                <a:latin typeface="Arial" charset="0"/>
                <a:cs typeface="Arial" charset="0"/>
              </a:rPr>
              <a:t>Are there any questions?</a:t>
            </a:r>
          </a:p>
        </p:txBody>
      </p:sp>
      <p:sp>
        <p:nvSpPr>
          <p:cNvPr id="21508" name="TextBox 3"/>
          <p:cNvSpPr txBox="1">
            <a:spLocks noChangeArrowheads="1"/>
          </p:cNvSpPr>
          <p:nvPr/>
        </p:nvSpPr>
        <p:spPr bwMode="auto">
          <a:xfrm>
            <a:off x="4398963" y="3380735"/>
            <a:ext cx="4494212"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An algorithm must be seen to be believed.</a:t>
            </a:r>
          </a:p>
          <a:p>
            <a:pPr eaLnBrk="1" hangingPunct="1"/>
            <a:r>
              <a:rPr lang="en-CA" altLang="en-US"/>
              <a:t>                                               </a:t>
            </a:r>
            <a:r>
              <a:rPr lang="en-CA" altLang="en-US" sz="1400"/>
              <a:t>Donald Knuth</a:t>
            </a:r>
            <a:endParaRPr lang="en-CA" altLang="en-US"/>
          </a:p>
        </p:txBody>
      </p:sp>
      <p:sp>
        <p:nvSpPr>
          <p:cNvPr id="21509" name="TextBox 4"/>
          <p:cNvSpPr txBox="1">
            <a:spLocks noChangeArrowheads="1"/>
          </p:cNvSpPr>
          <p:nvPr/>
        </p:nvSpPr>
        <p:spPr bwMode="auto">
          <a:xfrm>
            <a:off x="785158" y="1857375"/>
            <a:ext cx="72009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Always remember, however, that there’s usually a simpler and better way to do something than the first way that pops into your head. </a:t>
            </a:r>
          </a:p>
          <a:p>
            <a:pPr eaLnBrk="1" hangingPunct="1"/>
            <a:r>
              <a:rPr lang="en-CA" altLang="en-US"/>
              <a:t>                                                                                        </a:t>
            </a:r>
            <a:r>
              <a:rPr lang="en-CA" altLang="en-US" sz="1400"/>
              <a:t>Donald Knuth</a:t>
            </a:r>
            <a:endParaRPr lang="en-CA" altLang="en-US"/>
          </a:p>
        </p:txBody>
      </p:sp>
      <p:sp>
        <p:nvSpPr>
          <p:cNvPr id="6" name="TextBox 5"/>
          <p:cNvSpPr txBox="1"/>
          <p:nvPr/>
        </p:nvSpPr>
        <p:spPr>
          <a:xfrm>
            <a:off x="971550" y="5495925"/>
            <a:ext cx="2160588" cy="276225"/>
          </a:xfrm>
          <a:prstGeom prst="rect">
            <a:avLst/>
          </a:prstGeom>
          <a:noFill/>
        </p:spPr>
        <p:txBody>
          <a:bodyPr>
            <a:spAutoFit/>
          </a:bodyPr>
          <a:lstStyle/>
          <a:p>
            <a:pPr>
              <a:defRPr/>
            </a:pPr>
            <a:r>
              <a:rPr lang="en-CA" sz="1200" dirty="0">
                <a:solidFill>
                  <a:schemeClr val="bg1">
                    <a:lumMod val="65000"/>
                  </a:schemeClr>
                </a:solidFill>
              </a:rPr>
              <a:t>photo by Jacob </a:t>
            </a:r>
            <a:r>
              <a:rPr lang="en-CA" sz="1200" dirty="0" err="1">
                <a:solidFill>
                  <a:schemeClr val="bg1">
                    <a:lumMod val="65000"/>
                  </a:schemeClr>
                </a:solidFill>
              </a:rPr>
              <a:t>Appelbaum</a:t>
            </a:r>
            <a:endParaRPr lang="en-CA" sz="1200" dirty="0">
              <a:solidFill>
                <a:schemeClr val="bg1">
                  <a:lumMod val="65000"/>
                </a:schemeClr>
              </a:solidFill>
            </a:endParaRPr>
          </a:p>
        </p:txBody>
      </p:sp>
      <p:pic>
        <p:nvPicPr>
          <p:cNvPr id="21511"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750" y="2852738"/>
            <a:ext cx="2276475" cy="269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284039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Wikipedia, </a:t>
            </a:r>
            <a:r>
              <a:rPr lang="en-US" sz="1400" dirty="0">
                <a:latin typeface="Arial" charset="0"/>
                <a:cs typeface="Arial" charset="0"/>
              </a:rPr>
              <a:t>http://en.wikipedia.org/wiki/Algorithms_+_Data_Structures_=_</a:t>
            </a:r>
            <a:r>
              <a:rPr lang="en-US" sz="1400" dirty="0" smtClean="0">
                <a:latin typeface="Arial" charset="0"/>
                <a:cs typeface="Arial" charset="0"/>
              </a:rPr>
              <a:t>Programs</a:t>
            </a: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altLang="en-US" smtClean="0">
                <a:latin typeface="Arial" charset="0"/>
                <a:cs typeface="Arial" charset="0"/>
              </a:rPr>
              <a:t>Outline</a:t>
            </a:r>
          </a:p>
        </p:txBody>
      </p:sp>
      <p:sp>
        <p:nvSpPr>
          <p:cNvPr id="614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In this course, we have seen:</a:t>
            </a:r>
          </a:p>
          <a:p>
            <a:pPr lvl="1"/>
            <a:r>
              <a:rPr lang="en-US" altLang="en-US" smtClean="0">
                <a:latin typeface="Arial" charset="0"/>
                <a:cs typeface="Arial" charset="0"/>
              </a:rPr>
              <a:t>Data and data relationships</a:t>
            </a:r>
          </a:p>
          <a:p>
            <a:pPr lvl="1"/>
            <a:r>
              <a:rPr lang="en-US" altLang="en-US" smtClean="0">
                <a:latin typeface="Arial" charset="0"/>
                <a:cs typeface="Arial" charset="0"/>
              </a:rPr>
              <a:t>Asymptotic analysis of algorithms</a:t>
            </a:r>
          </a:p>
          <a:p>
            <a:pPr lvl="1"/>
            <a:r>
              <a:rPr lang="en-US" altLang="en-US" smtClean="0">
                <a:latin typeface="Arial" charset="0"/>
                <a:cs typeface="Arial" charset="0"/>
              </a:rPr>
              <a:t>Various data structures for storing</a:t>
            </a:r>
          </a:p>
          <a:p>
            <a:pPr lvl="2"/>
            <a:r>
              <a:rPr lang="en-US" altLang="en-US" smtClean="0">
                <a:latin typeface="Arial" charset="0"/>
                <a:cs typeface="Arial" charset="0"/>
              </a:rPr>
              <a:t>Ordered/sorted data,</a:t>
            </a:r>
          </a:p>
          <a:p>
            <a:pPr lvl="2"/>
            <a:r>
              <a:rPr lang="en-US" altLang="en-US" smtClean="0">
                <a:latin typeface="Arial" charset="0"/>
                <a:cs typeface="Arial" charset="0"/>
              </a:rPr>
              <a:t>Hierarchically ordered data,</a:t>
            </a:r>
          </a:p>
          <a:p>
            <a:pPr lvl="2"/>
            <a:r>
              <a:rPr lang="en-US" altLang="en-US" smtClean="0">
                <a:latin typeface="Arial" charset="0"/>
                <a:cs typeface="Arial" charset="0"/>
              </a:rPr>
              <a:t>Unordered data, and</a:t>
            </a:r>
          </a:p>
          <a:p>
            <a:pPr lvl="2"/>
            <a:r>
              <a:rPr lang="en-US" altLang="en-US" smtClean="0">
                <a:latin typeface="Arial" charset="0"/>
                <a:cs typeface="Arial" charset="0"/>
              </a:rPr>
              <a:t>Adjacency and partially ordered data,</a:t>
            </a:r>
          </a:p>
          <a:p>
            <a:pPr lvl="1"/>
            <a:r>
              <a:rPr lang="en-US" altLang="en-US" smtClean="0">
                <a:latin typeface="Arial" charset="0"/>
                <a:cs typeface="Arial" charset="0"/>
              </a:rPr>
              <a:t>An introduction to various problem solving techniques</a:t>
            </a:r>
          </a:p>
        </p:txBody>
      </p:sp>
    </p:spTree>
    <p:extLst>
      <p:ext uri="{BB962C8B-B14F-4D97-AF65-F5344CB8AC3E}">
        <p14:creationId xmlns:p14="http://schemas.microsoft.com/office/powerpoint/2010/main" val="39983800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p:txBody>
          <a:bodyPr/>
          <a:lstStyle/>
          <a:p>
            <a:r>
              <a:rPr lang="en-US" altLang="en-US" dirty="0" smtClean="0">
                <a:latin typeface="Arial" charset="0"/>
                <a:cs typeface="Arial" charset="0"/>
              </a:rPr>
              <a:t>Asymptotic </a:t>
            </a:r>
            <a:r>
              <a:rPr lang="en-US" altLang="en-US" dirty="0" smtClean="0">
                <a:latin typeface="Arial" charset="0"/>
                <a:cs typeface="Arial" charset="0"/>
              </a:rPr>
              <a:t>analysis</a:t>
            </a:r>
            <a:endParaRPr lang="en-US" altLang="en-US" dirty="0" smtClean="0">
              <a:latin typeface="Arial" charset="0"/>
              <a:cs typeface="Arial" charset="0"/>
            </a:endParaRPr>
          </a:p>
        </p:txBody>
      </p:sp>
      <p:sp>
        <p:nvSpPr>
          <p:cNvPr id="1028"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In asymptotic analysis, we covered:</a:t>
            </a:r>
          </a:p>
          <a:p>
            <a:pPr lvl="1"/>
            <a:r>
              <a:rPr lang="en-US" altLang="en-US" dirty="0" smtClean="0">
                <a:latin typeface="Arial" charset="0"/>
                <a:cs typeface="Arial" charset="0"/>
              </a:rPr>
              <a:t>Little-o, </a:t>
            </a:r>
            <a:r>
              <a:rPr lang="en-US" altLang="en-US" dirty="0" smtClean="0">
                <a:latin typeface="Arial" charset="0"/>
                <a:cs typeface="Arial" charset="0"/>
              </a:rPr>
              <a:t>big-theta, and </a:t>
            </a:r>
            <a:r>
              <a:rPr lang="en-US" altLang="en-US" dirty="0" smtClean="0">
                <a:latin typeface="Arial" charset="0"/>
                <a:cs typeface="Arial" charset="0"/>
              </a:rPr>
              <a:t>little-omega</a:t>
            </a:r>
            <a:endParaRPr lang="en-US" altLang="en-US" dirty="0" smtClean="0">
              <a:latin typeface="Arial" charset="0"/>
              <a:cs typeface="Arial" charset="0"/>
            </a:endParaRPr>
          </a:p>
          <a:p>
            <a:pPr lvl="1">
              <a:buFontTx/>
              <a:buNone/>
            </a:pPr>
            <a:endParaRPr lang="en-US" altLang="en-US" dirty="0" smtClean="0">
              <a:latin typeface="Arial" charset="0"/>
              <a:cs typeface="Arial" charset="0"/>
            </a:endParaRPr>
          </a:p>
          <a:p>
            <a:endParaRPr lang="en-US" altLang="en-US" dirty="0" smtClean="0">
              <a:latin typeface="Arial" charset="0"/>
              <a:cs typeface="Arial" charset="0"/>
            </a:endParaRPr>
          </a:p>
          <a:p>
            <a:endParaRPr lang="en-US" altLang="en-US" dirty="0" smtClean="0">
              <a:latin typeface="Arial" charset="0"/>
              <a:cs typeface="Arial" charset="0"/>
            </a:endParaRPr>
          </a:p>
          <a:p>
            <a:endParaRPr lang="en-US" altLang="en-US" dirty="0" smtClean="0">
              <a:latin typeface="Arial" charset="0"/>
              <a:cs typeface="Arial" charset="0"/>
            </a:endParaRPr>
          </a:p>
          <a:p>
            <a:pPr>
              <a:buFont typeface="Arial" charset="0"/>
              <a:buNone/>
            </a:pPr>
            <a:endParaRPr lang="en-US" altLang="en-US" dirty="0" smtClean="0">
              <a:latin typeface="Arial" charset="0"/>
              <a:cs typeface="Arial" charset="0"/>
            </a:endParaRPr>
          </a:p>
          <a:p>
            <a:pPr lvl="1"/>
            <a:endParaRPr lang="en-US" altLang="en-US" dirty="0" smtClean="0">
              <a:latin typeface="Arial" charset="0"/>
              <a:cs typeface="Arial" charset="0"/>
            </a:endParaRPr>
          </a:p>
          <a:p>
            <a:pPr lvl="1"/>
            <a:endParaRPr lang="en-US" altLang="en-US" dirty="0">
              <a:latin typeface="Arial" charset="0"/>
              <a:cs typeface="Arial" charset="0"/>
            </a:endParaRPr>
          </a:p>
          <a:p>
            <a:pPr lvl="1"/>
            <a:r>
              <a:rPr lang="en-US" altLang="en-US" dirty="0" smtClean="0">
                <a:latin typeface="Arial" charset="0"/>
                <a:cs typeface="Arial" charset="0"/>
              </a:rPr>
              <a:t>Given any two functions of the form we’re interested in, it will always be that exactly one of these three must hold:</a:t>
            </a:r>
          </a:p>
          <a:p>
            <a:pPr marL="457200" lvl="1" indent="0">
              <a:buNone/>
            </a:pPr>
            <a:r>
              <a:rPr lang="en-US" altLang="en-US" dirty="0">
                <a:latin typeface="Arial" charset="0"/>
                <a:cs typeface="Arial" charset="0"/>
              </a:rPr>
              <a:t>	</a:t>
            </a:r>
            <a:r>
              <a:rPr lang="en-US" altLang="en-US" dirty="0" smtClean="0">
                <a:latin typeface="Arial" charset="0"/>
                <a:cs typeface="Arial" charset="0"/>
              </a:rPr>
              <a:t>		</a:t>
            </a:r>
            <a:endParaRPr lang="en-US" altLang="en-US" dirty="0" smtClean="0">
              <a:latin typeface="Times New Roman" pitchFamily="18" charset="0"/>
              <a:cs typeface="Arial" charset="0"/>
            </a:endParaRPr>
          </a:p>
        </p:txBody>
      </p:sp>
      <p:graphicFrame>
        <p:nvGraphicFramePr>
          <p:cNvPr id="1026" name="Object 2"/>
          <p:cNvGraphicFramePr>
            <a:graphicFrameLocks noChangeAspect="1"/>
          </p:cNvGraphicFramePr>
          <p:nvPr>
            <p:extLst>
              <p:ext uri="{D42A27DB-BD31-4B8C-83A1-F6EECF244321}">
                <p14:modId xmlns:p14="http://schemas.microsoft.com/office/powerpoint/2010/main" val="3862826168"/>
              </p:ext>
            </p:extLst>
          </p:nvPr>
        </p:nvGraphicFramePr>
        <p:xfrm>
          <a:off x="2487613" y="2151063"/>
          <a:ext cx="4344987" cy="2486025"/>
        </p:xfrm>
        <a:graphic>
          <a:graphicData uri="http://schemas.openxmlformats.org/presentationml/2006/ole">
            <mc:AlternateContent xmlns:mc="http://schemas.openxmlformats.org/markup-compatibility/2006">
              <mc:Choice xmlns:v="urn:schemas-microsoft-com:vml" Requires="v">
                <p:oleObj spid="_x0000_s7175" name="Equation" r:id="rId4" imgW="2108160" imgH="1206360" progId="Equation.DSMT4">
                  <p:embed/>
                </p:oleObj>
              </mc:Choice>
              <mc:Fallback>
                <p:oleObj name="Equation" r:id="rId4" imgW="2108160" imgH="1206360" progId="Equation.DSMT4">
                  <p:embed/>
                  <p:pic>
                    <p:nvPicPr>
                      <p:cNvPr id="0" name=""/>
                      <p:cNvPicPr>
                        <a:picLocks noChangeAspect="1" noChangeArrowheads="1"/>
                      </p:cNvPicPr>
                      <p:nvPr/>
                    </p:nvPicPr>
                    <p:blipFill>
                      <a:blip r:embed="rId5"/>
                      <a:srcRect/>
                      <a:stretch>
                        <a:fillRect/>
                      </a:stretch>
                    </p:blipFill>
                    <p:spPr bwMode="auto">
                      <a:xfrm>
                        <a:off x="2487613" y="2151063"/>
                        <a:ext cx="4344987" cy="2486025"/>
                      </a:xfrm>
                      <a:prstGeom prst="rect">
                        <a:avLst/>
                      </a:prstGeom>
                      <a:noFill/>
                      <a:ln>
                        <a:noFill/>
                      </a:ln>
                      <a:effectLst/>
                      <a:extLst/>
                    </p:spPr>
                  </p:pic>
                </p:oleObj>
              </mc:Fallback>
            </mc:AlternateContent>
          </a:graphicData>
        </a:graphic>
      </p:graphicFrame>
      <p:graphicFrame>
        <p:nvGraphicFramePr>
          <p:cNvPr id="5" name="Object 2"/>
          <p:cNvGraphicFramePr>
            <a:graphicFrameLocks noChangeAspect="1"/>
          </p:cNvGraphicFramePr>
          <p:nvPr>
            <p:extLst>
              <p:ext uri="{D42A27DB-BD31-4B8C-83A1-F6EECF244321}">
                <p14:modId xmlns:p14="http://schemas.microsoft.com/office/powerpoint/2010/main" val="158811851"/>
              </p:ext>
            </p:extLst>
          </p:nvPr>
        </p:nvGraphicFramePr>
        <p:xfrm>
          <a:off x="2033633" y="5447770"/>
          <a:ext cx="5661091" cy="407809"/>
        </p:xfrm>
        <a:graphic>
          <a:graphicData uri="http://schemas.openxmlformats.org/presentationml/2006/ole">
            <mc:AlternateContent xmlns:mc="http://schemas.openxmlformats.org/markup-compatibility/2006">
              <mc:Choice xmlns:v="urn:schemas-microsoft-com:vml" Requires="v">
                <p:oleObj spid="_x0000_s7176" name="Equation" r:id="rId6" imgW="3162240" imgH="228600" progId="Equation.DSMT4">
                  <p:embed/>
                </p:oleObj>
              </mc:Choice>
              <mc:Fallback>
                <p:oleObj name="Equation" r:id="rId6" imgW="3162240" imgH="228600" progId="Equation.DSMT4">
                  <p:embed/>
                  <p:pic>
                    <p:nvPicPr>
                      <p:cNvPr id="0" name=""/>
                      <p:cNvPicPr>
                        <a:picLocks noChangeAspect="1" noChangeArrowheads="1"/>
                      </p:cNvPicPr>
                      <p:nvPr/>
                    </p:nvPicPr>
                    <p:blipFill>
                      <a:blip r:embed="rId7"/>
                      <a:srcRect/>
                      <a:stretch>
                        <a:fillRect/>
                      </a:stretch>
                    </p:blipFill>
                    <p:spPr bwMode="auto">
                      <a:xfrm>
                        <a:off x="2033633" y="5447770"/>
                        <a:ext cx="5661091" cy="407809"/>
                      </a:xfrm>
                      <a:prstGeom prst="rect">
                        <a:avLst/>
                      </a:prstGeom>
                      <a:noFill/>
                      <a:ln>
                        <a:noFill/>
                      </a:ln>
                      <a:effectLst/>
                      <a:extLst/>
                    </p:spPr>
                  </p:pic>
                </p:oleObj>
              </mc:Fallback>
            </mc:AlternateContent>
          </a:graphicData>
        </a:graphic>
      </p:graphicFrame>
    </p:spTree>
    <p:extLst>
      <p:ext uri="{BB962C8B-B14F-4D97-AF65-F5344CB8AC3E}">
        <p14:creationId xmlns:p14="http://schemas.microsoft.com/office/powerpoint/2010/main" val="14299584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p:txBody>
          <a:bodyPr/>
          <a:lstStyle/>
          <a:p>
            <a:r>
              <a:rPr lang="en-US" altLang="en-US" dirty="0" smtClean="0">
                <a:latin typeface="Arial" charset="0"/>
                <a:cs typeface="Arial" charset="0"/>
              </a:rPr>
              <a:t>Asymptotic </a:t>
            </a:r>
            <a:r>
              <a:rPr lang="en-US" altLang="en-US" dirty="0" smtClean="0">
                <a:latin typeface="Arial" charset="0"/>
                <a:cs typeface="Arial" charset="0"/>
              </a:rPr>
              <a:t>analysis</a:t>
            </a:r>
            <a:endParaRPr lang="en-US" altLang="en-US" dirty="0" smtClean="0">
              <a:latin typeface="Arial" charset="0"/>
              <a:cs typeface="Arial" charset="0"/>
            </a:endParaRPr>
          </a:p>
        </p:txBody>
      </p:sp>
      <p:sp>
        <p:nvSpPr>
          <p:cNvPr id="1028" name="Rectangle 3"/>
          <p:cNvSpPr>
            <a:spLocks noGrp="1" noChangeArrowheads="1"/>
          </p:cNvSpPr>
          <p:nvPr>
            <p:ph type="body" idx="1"/>
          </p:nvPr>
        </p:nvSpPr>
        <p:spPr/>
        <p:txBody>
          <a:bodyPr/>
          <a:lstStyle/>
          <a:p>
            <a:pPr>
              <a:buNone/>
            </a:pPr>
            <a:r>
              <a:rPr lang="en-US" altLang="en-US" dirty="0" smtClean="0">
                <a:latin typeface="Arial" charset="0"/>
                <a:cs typeface="Arial" charset="0"/>
              </a:rPr>
              <a:t>	</a:t>
            </a:r>
            <a:r>
              <a:rPr lang="en-US" altLang="en-US" dirty="0" smtClean="0">
                <a:latin typeface="Arial" charset="0"/>
                <a:cs typeface="Arial" charset="0"/>
              </a:rPr>
              <a:t>In some cases, however, an algorithm may exhibit behaviour that may be described as “</a:t>
            </a:r>
            <a:r>
              <a:rPr lang="en-US" altLang="en-US" i="1" dirty="0" smtClean="0">
                <a:latin typeface="Arial" charset="0"/>
                <a:cs typeface="Arial" charset="0"/>
              </a:rPr>
              <a:t>linear or faster</a:t>
            </a:r>
            <a:r>
              <a:rPr lang="en-US" altLang="en-US" dirty="0" smtClean="0">
                <a:latin typeface="Arial" charset="0"/>
                <a:cs typeface="Arial" charset="0"/>
              </a:rPr>
              <a:t>” or “</a:t>
            </a:r>
            <a:r>
              <a:rPr lang="en-US" altLang="en-US" i="1" dirty="0" smtClean="0">
                <a:latin typeface="Arial" charset="0"/>
                <a:cs typeface="Arial" charset="0"/>
              </a:rPr>
              <a:t>no better than </a:t>
            </a:r>
            <a:r>
              <a:rPr lang="en-US" altLang="en-US" i="1" dirty="0" smtClean="0">
                <a:latin typeface="Times New Roman" panose="02020603050405020304" pitchFamily="18" charset="0"/>
                <a:cs typeface="Times New Roman" panose="02020603050405020304" pitchFamily="18" charset="0"/>
              </a:rPr>
              <a:t>n</a:t>
            </a:r>
            <a:r>
              <a:rPr lang="en-US" altLang="en-US" dirty="0">
                <a:latin typeface="Times New Roman" panose="02020603050405020304" pitchFamily="18" charset="0"/>
                <a:cs typeface="Times New Roman" panose="02020603050405020304" pitchFamily="18" charset="0"/>
              </a:rPr>
              <a:t> </a:t>
            </a:r>
            <a:r>
              <a:rPr lang="en-US" altLang="en-US" dirty="0" err="1" smtClean="0">
                <a:latin typeface="Times New Roman" panose="02020603050405020304" pitchFamily="18" charset="0"/>
                <a:cs typeface="Times New Roman" panose="02020603050405020304" pitchFamily="18" charset="0"/>
              </a:rPr>
              <a:t>ln</a:t>
            </a:r>
            <a:r>
              <a:rPr lang="en-US" altLang="en-US" dirty="0" smtClean="0">
                <a:latin typeface="Times New Roman" panose="02020603050405020304" pitchFamily="18" charset="0"/>
                <a:cs typeface="Times New Roman" panose="02020603050405020304" pitchFamily="18" charset="0"/>
              </a:rPr>
              <a:t>(</a:t>
            </a:r>
            <a:r>
              <a:rPr lang="en-US" altLang="en-US" i="1" dirty="0" smtClean="0">
                <a:latin typeface="Times New Roman" panose="02020603050405020304" pitchFamily="18" charset="0"/>
                <a:cs typeface="Times New Roman" panose="02020603050405020304" pitchFamily="18" charset="0"/>
              </a:rPr>
              <a:t>n</a:t>
            </a:r>
            <a:r>
              <a:rPr lang="en-US" altLang="en-US" dirty="0" smtClean="0">
                <a:latin typeface="Times New Roman" panose="02020603050405020304" pitchFamily="18" charset="0"/>
                <a:cs typeface="Times New Roman" panose="02020603050405020304" pitchFamily="18" charset="0"/>
              </a:rPr>
              <a:t>)</a:t>
            </a:r>
            <a:r>
              <a:rPr lang="en-US" altLang="en-US" dirty="0" smtClean="0">
                <a:latin typeface="Arial" charset="0"/>
                <a:cs typeface="Arial" charset="0"/>
              </a:rPr>
              <a:t>”</a:t>
            </a:r>
            <a:endParaRPr lang="en-US" altLang="en-US" dirty="0" smtClean="0">
              <a:latin typeface="Times New Roman" panose="02020603050405020304" pitchFamily="18" charset="0"/>
              <a:cs typeface="Times New Roman" panose="02020603050405020304" pitchFamily="18" charset="0"/>
            </a:endParaRPr>
          </a:p>
          <a:p>
            <a:pPr lvl="1"/>
            <a:r>
              <a:rPr lang="en-US" altLang="en-US" dirty="0" smtClean="0">
                <a:latin typeface="Arial" charset="0"/>
                <a:cs typeface="Arial" charset="0"/>
              </a:rPr>
              <a:t>For these, we use big-O and big-Omega:</a:t>
            </a:r>
            <a:endParaRPr lang="en-US" altLang="en-US" dirty="0" smtClean="0">
              <a:latin typeface="Arial" charset="0"/>
              <a:cs typeface="Arial" charset="0"/>
            </a:endParaRPr>
          </a:p>
          <a:p>
            <a:pPr lvl="1">
              <a:buFontTx/>
              <a:buNone/>
            </a:pPr>
            <a:endParaRPr lang="en-US" altLang="en-US" dirty="0" smtClean="0">
              <a:latin typeface="Arial" charset="0"/>
              <a:cs typeface="Arial" charset="0"/>
            </a:endParaRPr>
          </a:p>
          <a:p>
            <a:endParaRPr lang="en-US" altLang="en-US" dirty="0" smtClean="0">
              <a:latin typeface="Arial" charset="0"/>
              <a:cs typeface="Arial" charset="0"/>
            </a:endParaRPr>
          </a:p>
          <a:p>
            <a:endParaRPr lang="en-US" altLang="en-US" dirty="0" smtClean="0">
              <a:latin typeface="Arial" charset="0"/>
              <a:cs typeface="Arial" charset="0"/>
            </a:endParaRPr>
          </a:p>
          <a:p>
            <a:endParaRPr lang="en-US" altLang="en-US" dirty="0" smtClean="0">
              <a:latin typeface="Arial" charset="0"/>
              <a:cs typeface="Arial" charset="0"/>
            </a:endParaRP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We examined </a:t>
            </a:r>
            <a:r>
              <a:rPr lang="en-US" altLang="en-US" dirty="0" smtClean="0">
                <a:latin typeface="Arial" charset="0"/>
                <a:cs typeface="Arial" charset="0"/>
              </a:rPr>
              <a:t>basic recurrence </a:t>
            </a:r>
            <a:r>
              <a:rPr lang="en-US" altLang="en-US" dirty="0" smtClean="0">
                <a:latin typeface="Arial" charset="0"/>
                <a:cs typeface="Arial" charset="0"/>
              </a:rPr>
              <a:t>relations:</a:t>
            </a:r>
          </a:p>
          <a:p>
            <a:pPr lvl="1" algn="ctr">
              <a:buFontTx/>
              <a:buNone/>
            </a:pPr>
            <a:r>
              <a:rPr lang="en-US" altLang="en-US" dirty="0" smtClean="0">
                <a:latin typeface="Times New Roman" pitchFamily="18" charset="0"/>
                <a:cs typeface="Arial" charset="0"/>
              </a:rPr>
              <a:t>f(</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 = 2</a:t>
            </a:r>
            <a:r>
              <a:rPr lang="en-US" altLang="en-US" i="1" dirty="0" smtClean="0">
                <a:latin typeface="Times New Roman" pitchFamily="18" charset="0"/>
                <a:cs typeface="Arial" charset="0"/>
              </a:rPr>
              <a:t> </a:t>
            </a:r>
            <a:r>
              <a:rPr lang="en-US" altLang="en-US" dirty="0" smtClean="0">
                <a:latin typeface="Times New Roman" pitchFamily="18" charset="0"/>
                <a:cs typeface="Arial" charset="0"/>
              </a:rPr>
              <a:t>f(</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2</a:t>
            </a:r>
            <a:r>
              <a:rPr lang="en-US" altLang="en-US" dirty="0" smtClean="0">
                <a:latin typeface="Times New Roman" pitchFamily="18" charset="0"/>
                <a:cs typeface="Arial" charset="0"/>
              </a:rPr>
              <a:t>) + 1 and f(1) = 1 ⇒ f(n) = </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 + </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 </a:t>
            </a:r>
            <a:r>
              <a:rPr lang="en-US" altLang="en-US" dirty="0" err="1" smtClean="0">
                <a:latin typeface="Times New Roman" pitchFamily="18" charset="0"/>
                <a:cs typeface="Arial" charset="0"/>
              </a:rPr>
              <a:t>lg</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a:t>
            </a:r>
          </a:p>
          <a:p>
            <a:pPr lvl="1" algn="ctr">
              <a:buFontTx/>
              <a:buNone/>
            </a:pPr>
            <a:r>
              <a:rPr lang="en-US" altLang="en-US" dirty="0" smtClean="0">
                <a:latin typeface="Times New Roman" pitchFamily="18" charset="0"/>
                <a:cs typeface="Arial" charset="0"/>
              </a:rPr>
              <a:t>f(</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 = f(</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 – 1) + </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 and f(1) = 1⇒ f(n) = ½ </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 + 1)</a:t>
            </a:r>
          </a:p>
          <a:p>
            <a:pPr lvl="1" algn="ctr">
              <a:buFontTx/>
              <a:buNone/>
            </a:pPr>
            <a:endParaRPr lang="en-US" altLang="en-US" dirty="0" smtClean="0">
              <a:latin typeface="Times New Roman" pitchFamily="18" charset="0"/>
              <a:cs typeface="Arial" charset="0"/>
            </a:endParaRPr>
          </a:p>
        </p:txBody>
      </p:sp>
      <p:graphicFrame>
        <p:nvGraphicFramePr>
          <p:cNvPr id="1026" name="Object 2"/>
          <p:cNvGraphicFramePr>
            <a:graphicFrameLocks noChangeAspect="1"/>
          </p:cNvGraphicFramePr>
          <p:nvPr>
            <p:extLst>
              <p:ext uri="{D42A27DB-BD31-4B8C-83A1-F6EECF244321}">
                <p14:modId xmlns:p14="http://schemas.microsoft.com/office/powerpoint/2010/main" val="1730010372"/>
              </p:ext>
            </p:extLst>
          </p:nvPr>
        </p:nvGraphicFramePr>
        <p:xfrm>
          <a:off x="2472855" y="2641220"/>
          <a:ext cx="4016439" cy="1428504"/>
        </p:xfrm>
        <a:graphic>
          <a:graphicData uri="http://schemas.openxmlformats.org/presentationml/2006/ole">
            <mc:AlternateContent xmlns:mc="http://schemas.openxmlformats.org/markup-compatibility/2006">
              <mc:Choice xmlns:v="urn:schemas-microsoft-com:vml" Requires="v">
                <p:oleObj spid="_x0000_s8195" name="Equation" r:id="rId4" imgW="2247840" imgH="799920" progId="Equation.DSMT4">
                  <p:embed/>
                </p:oleObj>
              </mc:Choice>
              <mc:Fallback>
                <p:oleObj name="Equation" r:id="rId4" imgW="2247840" imgH="799920" progId="Equation.DSMT4">
                  <p:embed/>
                  <p:pic>
                    <p:nvPicPr>
                      <p:cNvPr id="0" name=""/>
                      <p:cNvPicPr>
                        <a:picLocks noChangeAspect="1" noChangeArrowheads="1"/>
                      </p:cNvPicPr>
                      <p:nvPr/>
                    </p:nvPicPr>
                    <p:blipFill>
                      <a:blip r:embed="rId5"/>
                      <a:srcRect/>
                      <a:stretch>
                        <a:fillRect/>
                      </a:stretch>
                    </p:blipFill>
                    <p:spPr bwMode="auto">
                      <a:xfrm>
                        <a:off x="2472855" y="2641220"/>
                        <a:ext cx="4016439" cy="1428504"/>
                      </a:xfrm>
                      <a:prstGeom prst="rect">
                        <a:avLst/>
                      </a:prstGeom>
                      <a:noFill/>
                      <a:ln>
                        <a:noFill/>
                      </a:ln>
                      <a:effectLst/>
                      <a:extLst/>
                    </p:spPr>
                  </p:pic>
                </p:oleObj>
              </mc:Fallback>
            </mc:AlternateContent>
          </a:graphicData>
        </a:graphic>
      </p:graphicFrame>
    </p:spTree>
    <p:extLst>
      <p:ext uri="{BB962C8B-B14F-4D97-AF65-F5344CB8AC3E}">
        <p14:creationId xmlns:p14="http://schemas.microsoft.com/office/powerpoint/2010/main" val="19090217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US" altLang="en-US" dirty="0" smtClean="0">
                <a:latin typeface="Arial" charset="0"/>
                <a:cs typeface="Arial" charset="0"/>
              </a:rPr>
              <a:t>Asymptotic </a:t>
            </a:r>
            <a:r>
              <a:rPr lang="en-US" altLang="en-US" dirty="0" smtClean="0">
                <a:latin typeface="Arial" charset="0"/>
                <a:cs typeface="Arial" charset="0"/>
              </a:rPr>
              <a:t>analysis</a:t>
            </a:r>
            <a:endParaRPr lang="en-US" altLang="en-US" dirty="0" smtClean="0">
              <a:latin typeface="Arial" charset="0"/>
              <a:cs typeface="Arial" charset="0"/>
            </a:endParaRPr>
          </a:p>
        </p:txBody>
      </p:sp>
      <p:sp>
        <p:nvSpPr>
          <p:cNvPr id="717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We looked at algorithms, namely:</a:t>
            </a:r>
          </a:p>
          <a:p>
            <a:pPr lvl="1"/>
            <a:r>
              <a:rPr lang="en-US" altLang="en-US" smtClean="0">
                <a:latin typeface="Arial" charset="0"/>
                <a:cs typeface="Arial" charset="0"/>
              </a:rPr>
              <a:t>Operations		</a:t>
            </a:r>
            <a:r>
              <a:rPr lang="en-US" altLang="en-US" b="1" smtClean="0">
                <a:latin typeface="Symbol" pitchFamily="18" charset="2"/>
                <a:cs typeface="Arial" charset="0"/>
              </a:rPr>
              <a:t>Q</a:t>
            </a:r>
            <a:r>
              <a:rPr lang="en-US" altLang="en-US" smtClean="0">
                <a:latin typeface="Times New Roman" pitchFamily="18" charset="0"/>
                <a:cs typeface="Arial" charset="0"/>
              </a:rPr>
              <a:t>(1)</a:t>
            </a:r>
          </a:p>
          <a:p>
            <a:pPr lvl="1"/>
            <a:r>
              <a:rPr lang="en-US" altLang="en-US" smtClean="0">
                <a:latin typeface="Arial" charset="0"/>
                <a:cs typeface="Arial" charset="0"/>
              </a:rPr>
              <a:t>Function calls	</a:t>
            </a:r>
          </a:p>
          <a:p>
            <a:pPr lvl="1"/>
            <a:r>
              <a:rPr lang="en-US" altLang="en-US" smtClean="0">
                <a:latin typeface="Arial" charset="0"/>
                <a:cs typeface="Arial" charset="0"/>
              </a:rPr>
              <a:t>Conditional statements</a:t>
            </a:r>
            <a:endParaRPr lang="en-US" altLang="en-US" smtClean="0">
              <a:latin typeface="Times New Roman" pitchFamily="18" charset="0"/>
              <a:cs typeface="Arial" charset="0"/>
            </a:endParaRPr>
          </a:p>
          <a:p>
            <a:pPr lvl="1"/>
            <a:r>
              <a:rPr lang="en-US" altLang="en-US" smtClean="0">
                <a:latin typeface="Arial" charset="0"/>
                <a:cs typeface="Arial" charset="0"/>
              </a:rPr>
              <a:t>Loops			</a:t>
            </a:r>
            <a:r>
              <a:rPr lang="en-US" altLang="en-US" b="1" smtClean="0">
                <a:latin typeface="Times New Roman" pitchFamily="18" charset="0"/>
                <a:cs typeface="Arial" charset="0"/>
              </a:rPr>
              <a:t>O</a:t>
            </a:r>
            <a:r>
              <a:rPr lang="en-US" altLang="en-US" smtClean="0">
                <a:latin typeface="Times New Roman" pitchFamily="18" charset="0"/>
                <a:cs typeface="Arial" charset="0"/>
              </a:rPr>
              <a:t>(</a:t>
            </a:r>
            <a:r>
              <a:rPr lang="en-US" altLang="en-US" i="1" smtClean="0">
                <a:latin typeface="Times New Roman" pitchFamily="18" charset="0"/>
                <a:cs typeface="Arial" charset="0"/>
              </a:rPr>
              <a:t>n</a:t>
            </a:r>
            <a:r>
              <a:rPr lang="en-US" altLang="en-US" i="1" baseline="30000" smtClean="0">
                <a:latin typeface="Times New Roman" pitchFamily="18" charset="0"/>
                <a:cs typeface="Arial" charset="0"/>
              </a:rPr>
              <a:t>k</a:t>
            </a:r>
            <a:r>
              <a:rPr lang="en-US" altLang="en-US" smtClean="0">
                <a:latin typeface="Times New Roman" pitchFamily="18" charset="0"/>
                <a:cs typeface="Arial" charset="0"/>
              </a:rPr>
              <a:t>)</a:t>
            </a:r>
          </a:p>
          <a:p>
            <a:pPr lvl="1"/>
            <a:r>
              <a:rPr lang="en-US" altLang="en-US" smtClean="0">
                <a:latin typeface="Arial" charset="0"/>
                <a:cs typeface="Arial" charset="0"/>
              </a:rPr>
              <a:t>Recursive functions		</a:t>
            </a:r>
            <a:r>
              <a:rPr lang="en-US" altLang="en-US" smtClean="0">
                <a:latin typeface="Times New Roman" pitchFamily="18" charset="0"/>
                <a:cs typeface="Arial" charset="0"/>
              </a:rPr>
              <a:t>T(</a:t>
            </a:r>
            <a:r>
              <a:rPr lang="en-US" altLang="en-US" i="1" smtClean="0">
                <a:latin typeface="Times New Roman" pitchFamily="18" charset="0"/>
                <a:cs typeface="Arial" charset="0"/>
              </a:rPr>
              <a:t>n</a:t>
            </a:r>
            <a:r>
              <a:rPr lang="en-US" altLang="en-US" smtClean="0">
                <a:latin typeface="Times New Roman" pitchFamily="18" charset="0"/>
                <a:cs typeface="Arial" charset="0"/>
              </a:rPr>
              <a:t>) = T(</a:t>
            </a:r>
            <a:r>
              <a:rPr lang="en-US" altLang="en-US" i="1" smtClean="0">
                <a:latin typeface="Times New Roman" pitchFamily="18" charset="0"/>
                <a:cs typeface="Arial" charset="0"/>
              </a:rPr>
              <a:t>n</a:t>
            </a:r>
            <a:r>
              <a:rPr lang="en-US" altLang="en-US" smtClean="0">
                <a:latin typeface="Times New Roman" pitchFamily="18" charset="0"/>
                <a:cs typeface="Arial" charset="0"/>
              </a:rPr>
              <a:t>/2) + </a:t>
            </a:r>
            <a:r>
              <a:rPr lang="en-US" altLang="en-US" b="1" smtClean="0">
                <a:latin typeface="Times New Roman" pitchFamily="18" charset="0"/>
                <a:cs typeface="Arial" charset="0"/>
              </a:rPr>
              <a:t>O</a:t>
            </a:r>
            <a:r>
              <a:rPr lang="en-US" altLang="en-US" smtClean="0">
                <a:latin typeface="Times New Roman" pitchFamily="18" charset="0"/>
                <a:cs typeface="Arial" charset="0"/>
              </a:rPr>
              <a:t>(</a:t>
            </a:r>
            <a:r>
              <a:rPr lang="en-US" altLang="en-US" i="1" smtClean="0">
                <a:latin typeface="Times New Roman" pitchFamily="18" charset="0"/>
                <a:cs typeface="Arial" charset="0"/>
              </a:rPr>
              <a:t>n</a:t>
            </a:r>
            <a:r>
              <a:rPr lang="en-US" altLang="en-US" smtClean="0">
                <a:latin typeface="Times New Roman" pitchFamily="18" charset="0"/>
                <a:cs typeface="Arial" charset="0"/>
              </a:rPr>
              <a:t>)</a:t>
            </a:r>
            <a:endParaRPr lang="en-US" altLang="en-US" sz="1600" smtClean="0">
              <a:latin typeface="Times New Roman" pitchFamily="18" charset="0"/>
              <a:cs typeface="Arial" charset="0"/>
            </a:endParaRPr>
          </a:p>
        </p:txBody>
      </p:sp>
    </p:spTree>
    <p:extLst>
      <p:ext uri="{BB962C8B-B14F-4D97-AF65-F5344CB8AC3E}">
        <p14:creationId xmlns:p14="http://schemas.microsoft.com/office/powerpoint/2010/main" val="21331937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smtClean="0">
                <a:latin typeface="Arial" charset="0"/>
                <a:cs typeface="Arial" charset="0"/>
              </a:rPr>
              <a:t>Relations</a:t>
            </a:r>
          </a:p>
        </p:txBody>
      </p:sp>
      <p:sp>
        <p:nvSpPr>
          <p:cNvPr id="819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We discussed a number of possible relations between objects:</a:t>
            </a:r>
          </a:p>
          <a:p>
            <a:pPr lvl="1"/>
            <a:r>
              <a:rPr lang="en-US" altLang="en-US" smtClean="0">
                <a:latin typeface="Arial" charset="0"/>
                <a:cs typeface="Arial" charset="0"/>
              </a:rPr>
              <a:t>Linear orderings</a:t>
            </a:r>
          </a:p>
          <a:p>
            <a:pPr lvl="1"/>
            <a:r>
              <a:rPr lang="en-US" altLang="en-US" smtClean="0">
                <a:latin typeface="Arial" charset="0"/>
                <a:cs typeface="Arial" charset="0"/>
              </a:rPr>
              <a:t>Hierarchical orderings</a:t>
            </a:r>
          </a:p>
          <a:p>
            <a:pPr lvl="1"/>
            <a:r>
              <a:rPr lang="en-US" altLang="en-US" smtClean="0">
                <a:latin typeface="Arial" charset="0"/>
                <a:cs typeface="Arial" charset="0"/>
              </a:rPr>
              <a:t>Partial orderings</a:t>
            </a:r>
          </a:p>
          <a:p>
            <a:pPr lvl="1"/>
            <a:r>
              <a:rPr lang="en-US" altLang="en-US" smtClean="0">
                <a:latin typeface="Arial" charset="0"/>
                <a:cs typeface="Arial" charset="0"/>
              </a:rPr>
              <a:t>Equivalence relations</a:t>
            </a:r>
          </a:p>
          <a:p>
            <a:pPr lvl="1"/>
            <a:r>
              <a:rPr lang="en-US" altLang="en-US" smtClean="0">
                <a:latin typeface="Arial" charset="0"/>
                <a:cs typeface="Arial" charset="0"/>
              </a:rPr>
              <a:t>Weak orderings</a:t>
            </a:r>
          </a:p>
          <a:p>
            <a:pPr lvl="1"/>
            <a:r>
              <a:rPr lang="en-US" altLang="en-US" smtClean="0">
                <a:latin typeface="Arial" charset="0"/>
                <a:cs typeface="Arial" charset="0"/>
              </a:rPr>
              <a:t>Adjacency relations</a:t>
            </a:r>
            <a:endParaRPr lang="en-US" altLang="en-US" sz="1600" smtClean="0">
              <a:latin typeface="Times New Roman" pitchFamily="18" charset="0"/>
              <a:cs typeface="Arial" charset="0"/>
            </a:endParaRPr>
          </a:p>
        </p:txBody>
      </p:sp>
    </p:spTree>
    <p:extLst>
      <p:ext uri="{BB962C8B-B14F-4D97-AF65-F5344CB8AC3E}">
        <p14:creationId xmlns:p14="http://schemas.microsoft.com/office/powerpoint/2010/main" val="10657737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ltLang="en-US" dirty="0" smtClean="0">
                <a:latin typeface="Arial" charset="0"/>
                <a:cs typeface="Arial" charset="0"/>
              </a:rPr>
              <a:t>Data </a:t>
            </a:r>
            <a:r>
              <a:rPr lang="en-US" altLang="en-US" dirty="0" smtClean="0">
                <a:latin typeface="Arial" charset="0"/>
                <a:cs typeface="Arial" charset="0"/>
              </a:rPr>
              <a:t>structures</a:t>
            </a:r>
            <a:endParaRPr lang="en-US" altLang="en-US" dirty="0" smtClean="0">
              <a:latin typeface="Arial" charset="0"/>
              <a:cs typeface="Arial" charset="0"/>
            </a:endParaRPr>
          </a:p>
        </p:txBody>
      </p:sp>
      <p:sp>
        <p:nvSpPr>
          <p:cNvPr id="921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For storing  linearly ordered data, we examined:</a:t>
            </a:r>
          </a:p>
          <a:p>
            <a:pPr lvl="1"/>
            <a:r>
              <a:rPr lang="en-US" altLang="en-US" smtClean="0">
                <a:latin typeface="Arial" charset="0"/>
                <a:cs typeface="Arial" charset="0"/>
              </a:rPr>
              <a:t>Linear structures:</a:t>
            </a:r>
          </a:p>
          <a:p>
            <a:pPr lvl="1"/>
            <a:endParaRPr lang="en-US" altLang="en-US" smtClean="0">
              <a:latin typeface="Arial" charset="0"/>
              <a:cs typeface="Arial" charset="0"/>
            </a:endParaRPr>
          </a:p>
          <a:p>
            <a:pPr lvl="1"/>
            <a:endParaRPr lang="en-US" altLang="en-US" smtClean="0">
              <a:latin typeface="Arial" charset="0"/>
              <a:cs typeface="Arial" charset="0"/>
            </a:endParaRPr>
          </a:p>
          <a:p>
            <a:pPr lvl="1"/>
            <a:r>
              <a:rPr lang="en-US" altLang="en-US" smtClean="0">
                <a:latin typeface="Arial" charset="0"/>
                <a:cs typeface="Arial" charset="0"/>
              </a:rPr>
              <a:t>Tree structures:</a:t>
            </a:r>
          </a:p>
          <a:p>
            <a:pPr lvl="1"/>
            <a:endParaRPr lang="en-US" altLang="en-US" smtClean="0">
              <a:latin typeface="Arial" charset="0"/>
              <a:cs typeface="Arial" charset="0"/>
            </a:endParaRPr>
          </a:p>
          <a:p>
            <a:pPr lvl="1"/>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a:t>
            </a:r>
          </a:p>
        </p:txBody>
      </p:sp>
      <p:pic>
        <p:nvPicPr>
          <p:cNvPr id="9220" name="Picture 4" descr="blah"/>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76600" y="1933575"/>
            <a:ext cx="2952750" cy="1668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84385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ltLang="en-US" dirty="0" smtClean="0">
                <a:latin typeface="Arial" charset="0"/>
                <a:cs typeface="Arial" charset="0"/>
              </a:rPr>
              <a:t>Data </a:t>
            </a:r>
            <a:r>
              <a:rPr lang="en-US" altLang="en-US" dirty="0" smtClean="0">
                <a:latin typeface="Arial" charset="0"/>
                <a:cs typeface="Arial" charset="0"/>
              </a:rPr>
              <a:t>structures</a:t>
            </a:r>
            <a:endParaRPr lang="en-US" altLang="en-US" dirty="0" smtClean="0">
              <a:latin typeface="Arial" charset="0"/>
              <a:cs typeface="Arial" charset="0"/>
            </a:endParaRPr>
          </a:p>
        </p:txBody>
      </p:sp>
      <p:sp>
        <p:nvSpPr>
          <p:cNvPr id="1024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linear structures we examined were:</a:t>
            </a:r>
          </a:p>
          <a:p>
            <a:pPr lvl="1"/>
            <a:r>
              <a:rPr lang="en-US" altLang="en-US" smtClean="0">
                <a:latin typeface="Arial" charset="0"/>
                <a:cs typeface="Arial" charset="0"/>
              </a:rPr>
              <a:t>Arrays</a:t>
            </a:r>
          </a:p>
          <a:p>
            <a:pPr lvl="1"/>
            <a:r>
              <a:rPr lang="en-US" altLang="en-US" smtClean="0">
                <a:latin typeface="Arial" charset="0"/>
                <a:cs typeface="Arial" charset="0"/>
              </a:rPr>
              <a:t>Linked lists</a:t>
            </a:r>
          </a:p>
          <a:p>
            <a:pPr lvl="1"/>
            <a:r>
              <a:rPr lang="en-US" altLang="en-US" smtClean="0">
                <a:latin typeface="Arial" charset="0"/>
                <a:cs typeface="Arial" charset="0"/>
              </a:rPr>
              <a:t>Stacks			last-in first-out	</a:t>
            </a:r>
            <a:r>
              <a:rPr lang="en-US" altLang="en-US" i="1" smtClean="0">
                <a:latin typeface="Arial" charset="0"/>
                <a:cs typeface="Arial" charset="0"/>
              </a:rPr>
              <a:t>LIFO</a:t>
            </a:r>
          </a:p>
          <a:p>
            <a:pPr lvl="1"/>
            <a:r>
              <a:rPr lang="en-US" altLang="en-US" smtClean="0">
                <a:latin typeface="Arial" charset="0"/>
                <a:cs typeface="Arial" charset="0"/>
              </a:rPr>
              <a:t>Queues			first-in first-out	</a:t>
            </a:r>
            <a:r>
              <a:rPr lang="en-US" altLang="en-US" i="1" smtClean="0">
                <a:latin typeface="Arial" charset="0"/>
                <a:cs typeface="Arial" charset="0"/>
              </a:rPr>
              <a:t>FIFO</a:t>
            </a:r>
          </a:p>
          <a:p>
            <a:pPr lvl="1"/>
            <a:r>
              <a:rPr lang="en-US" altLang="en-US" smtClean="0">
                <a:latin typeface="Arial" charset="0"/>
                <a:cs typeface="Arial" charset="0"/>
              </a:rPr>
              <a:t>Deques</a:t>
            </a:r>
          </a:p>
        </p:txBody>
      </p:sp>
    </p:spTree>
    <p:extLst>
      <p:ext uri="{BB962C8B-B14F-4D97-AF65-F5344CB8AC3E}">
        <p14:creationId xmlns:p14="http://schemas.microsoft.com/office/powerpoint/2010/main" val="15174740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ltLang="en-US" dirty="0" smtClean="0">
                <a:latin typeface="Arial" charset="0"/>
                <a:cs typeface="Arial" charset="0"/>
              </a:rPr>
              <a:t>Data </a:t>
            </a:r>
            <a:r>
              <a:rPr lang="en-US" altLang="en-US" dirty="0" smtClean="0">
                <a:latin typeface="Arial" charset="0"/>
                <a:cs typeface="Arial" charset="0"/>
              </a:rPr>
              <a:t>structures</a:t>
            </a:r>
            <a:endParaRPr lang="en-US" altLang="en-US" dirty="0" smtClean="0">
              <a:latin typeface="Arial" charset="0"/>
              <a:cs typeface="Arial" charset="0"/>
            </a:endParaRPr>
          </a:p>
        </p:txBody>
      </p:sp>
      <p:sp>
        <p:nvSpPr>
          <p:cNvPr id="1126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The tree structures we examined were:</a:t>
            </a:r>
          </a:p>
          <a:p>
            <a:pPr lvl="1"/>
            <a:r>
              <a:rPr lang="en-US" altLang="en-US" dirty="0" smtClean="0">
                <a:latin typeface="Arial" charset="0"/>
                <a:cs typeface="Arial" charset="0"/>
              </a:rPr>
              <a:t>General trees</a:t>
            </a:r>
          </a:p>
          <a:p>
            <a:pPr lvl="1"/>
            <a:r>
              <a:rPr lang="en-US" altLang="en-US" dirty="0" smtClean="0">
                <a:latin typeface="Arial" charset="0"/>
                <a:cs typeface="Arial" charset="0"/>
              </a:rPr>
              <a:t>Binary trees</a:t>
            </a:r>
          </a:p>
          <a:p>
            <a:pPr lvl="1"/>
            <a:r>
              <a:rPr lang="en-US" altLang="en-US" dirty="0" smtClean="0">
                <a:latin typeface="Arial" charset="0"/>
                <a:cs typeface="Arial" charset="0"/>
              </a:rPr>
              <a:t>Binary search trees</a:t>
            </a:r>
          </a:p>
          <a:p>
            <a:pPr lvl="1"/>
            <a:r>
              <a:rPr lang="en-US" altLang="en-US" dirty="0" smtClean="0">
                <a:latin typeface="Arial" charset="0"/>
                <a:cs typeface="Arial" charset="0"/>
              </a:rPr>
              <a:t>AVL trees</a:t>
            </a:r>
          </a:p>
          <a:p>
            <a:pPr lvl="1"/>
            <a:r>
              <a:rPr lang="en-US" altLang="en-US" dirty="0" smtClean="0">
                <a:latin typeface="Arial" charset="0"/>
                <a:cs typeface="Arial" charset="0"/>
              </a:rPr>
              <a:t>B trees</a:t>
            </a:r>
          </a:p>
          <a:p>
            <a:pPr lvl="1"/>
            <a:r>
              <a:rPr lang="en-US" altLang="en-US" dirty="0" smtClean="0">
                <a:latin typeface="Arial" charset="0"/>
                <a:cs typeface="Arial" charset="0"/>
              </a:rPr>
              <a:t>Binary h</a:t>
            </a:r>
            <a:r>
              <a:rPr lang="en-US" altLang="en-US" dirty="0" smtClean="0">
                <a:latin typeface="Arial" charset="0"/>
                <a:cs typeface="Arial" charset="0"/>
              </a:rPr>
              <a:t>eaps</a:t>
            </a:r>
            <a:endParaRPr lang="en-US" altLang="en-US" dirty="0" smtClean="0">
              <a:latin typeface="Arial" charset="0"/>
              <a:cs typeface="Arial" charset="0"/>
            </a:endParaRP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General and binary trees are useful for hierarchically ordered data</a:t>
            </a:r>
          </a:p>
        </p:txBody>
      </p:sp>
    </p:spTree>
    <p:extLst>
      <p:ext uri="{BB962C8B-B14F-4D97-AF65-F5344CB8AC3E}">
        <p14:creationId xmlns:p14="http://schemas.microsoft.com/office/powerpoint/2010/main" val="363687049"/>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18885</TotalTime>
  <Words>167</Words>
  <Application>Microsoft Office PowerPoint</Application>
  <PresentationFormat>On-screen Show (4:3)</PresentationFormat>
  <Paragraphs>206</Paragraphs>
  <Slides>19</Slides>
  <Notes>19</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1" baseType="lpstr">
      <vt:lpstr>Custom Design</vt:lpstr>
      <vt:lpstr>MathType 6.0 Equation</vt:lpstr>
      <vt:lpstr>PowerPoint Presentation</vt:lpstr>
      <vt:lpstr>Outline</vt:lpstr>
      <vt:lpstr>Asymptotic analysis</vt:lpstr>
      <vt:lpstr>Asymptotic analysis</vt:lpstr>
      <vt:lpstr>Asymptotic analysis</vt:lpstr>
      <vt:lpstr>Relations</vt:lpstr>
      <vt:lpstr>Data structures</vt:lpstr>
      <vt:lpstr>Data structures</vt:lpstr>
      <vt:lpstr>Data structures</vt:lpstr>
      <vt:lpstr>Data structures</vt:lpstr>
      <vt:lpstr>Data structures</vt:lpstr>
      <vt:lpstr>Data structures</vt:lpstr>
      <vt:lpstr>Algorithms</vt:lpstr>
      <vt:lpstr>Algorithms</vt:lpstr>
      <vt:lpstr>Applications</vt:lpstr>
      <vt:lpstr>Back to the Start</vt:lpstr>
      <vt:lpstr>Summary of the Summary</vt:lpstr>
      <vt:lpstr>A Few Words from an Old Master…</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1372</cp:revision>
  <dcterms:created xsi:type="dcterms:W3CDTF">2009-09-11T23:00:44Z</dcterms:created>
  <dcterms:modified xsi:type="dcterms:W3CDTF">2014-04-04T14:19:59Z</dcterms:modified>
</cp:coreProperties>
</file>

<file path=docProps/thumbnail.jpeg>
</file>